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82" r:id="rId2"/>
    <p:sldId id="285" r:id="rId3"/>
    <p:sldId id="28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3" r:id="rId23"/>
    <p:sldId id="275" r:id="rId24"/>
    <p:sldId id="276" r:id="rId25"/>
    <p:sldId id="277" r:id="rId26"/>
    <p:sldId id="278" r:id="rId27"/>
  </p:sldIdLst>
  <p:sldSz cx="9144000" cy="6858000" type="screen4x3"/>
  <p:notesSz cx="6858000"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B"/>
    <a:srgbClr val="FF9300"/>
    <a:srgbClr val="FFCC99"/>
    <a:srgbClr val="008000"/>
    <a:srgbClr val="00FF03"/>
    <a:srgbClr val="00CC00"/>
    <a:srgbClr val="FF0000"/>
    <a:srgbClr val="CC33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8" autoAdjust="0"/>
    <p:restoredTop sz="74917" autoAdjust="0"/>
  </p:normalViewPr>
  <p:slideViewPr>
    <p:cSldViewPr>
      <p:cViewPr varScale="1">
        <p:scale>
          <a:sx n="89" d="100"/>
          <a:sy n="89" d="100"/>
        </p:scale>
        <p:origin x="7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50"/>
    </p:cViewPr>
  </p:sorterViewPr>
  <p:notesViewPr>
    <p:cSldViewPr>
      <p:cViewPr varScale="1">
        <p:scale>
          <a:sx n="64" d="100"/>
          <a:sy n="64" d="100"/>
        </p:scale>
        <p:origin x="-1230"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4" name="Text Box 6"/>
          <p:cNvSpPr txBox="1">
            <a:spLocks noChangeArrowheads="1"/>
          </p:cNvSpPr>
          <p:nvPr/>
        </p:nvSpPr>
        <p:spPr bwMode="auto">
          <a:xfrm>
            <a:off x="3124200" y="8763000"/>
            <a:ext cx="3530600" cy="274638"/>
          </a:xfrm>
          <a:prstGeom prst="rect">
            <a:avLst/>
          </a:prstGeom>
          <a:noFill/>
          <a:ln w="9525">
            <a:noFill/>
            <a:miter lim="800000"/>
            <a:headEnd/>
            <a:tailEnd/>
          </a:ln>
          <a:effectLst/>
        </p:spPr>
        <p:txBody>
          <a:bodyPr>
            <a:spAutoFit/>
          </a:bodyPr>
          <a:lstStyle/>
          <a:p>
            <a:pPr algn="r"/>
            <a:r>
              <a:rPr lang="en-US" sz="1200"/>
              <a:t>Chapt. 1 -- Handout  </a:t>
            </a:r>
            <a:fld id="{E9DF3633-2679-4673-AB79-7BECE1B4800C}" type="slidenum">
              <a:rPr lang="en-US" sz="1200"/>
              <a:pPr algn="r"/>
              <a:t>‹#›</a:t>
            </a:fld>
            <a:endParaRPr lang="en-US" sz="1200"/>
          </a:p>
        </p:txBody>
      </p:sp>
    </p:spTree>
    <p:extLst>
      <p:ext uri="{BB962C8B-B14F-4D97-AF65-F5344CB8AC3E}">
        <p14:creationId xmlns:p14="http://schemas.microsoft.com/office/powerpoint/2010/main" val="493835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vl1pPr>
          </a:lstStyle>
          <a:p>
            <a:endParaRPr lang="en-US"/>
          </a:p>
        </p:txBody>
      </p:sp>
      <p:sp>
        <p:nvSpPr>
          <p:cNvPr id="5123" name="Rectangle 3"/>
          <p:cNvSpPr>
            <a:spLocks noGrp="1" noChangeArrowheads="1"/>
          </p:cNvSpPr>
          <p:nvPr>
            <p:ph type="dt" idx="1"/>
          </p:nvPr>
        </p:nvSpPr>
        <p:spPr bwMode="auto">
          <a:xfrm>
            <a:off x="3886200" y="0"/>
            <a:ext cx="2971800" cy="46355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vl1pPr>
          </a:lstStyle>
          <a:p>
            <a:fld id="{C5395C10-11F6-42ED-9E63-FDF616C8FAC2}" type="datetime1">
              <a:rPr lang="en-US"/>
              <a:pPr/>
              <a:t>1/14/19</a:t>
            </a:fld>
            <a:endParaRPr lang="en-US"/>
          </a:p>
        </p:txBody>
      </p:sp>
      <p:sp>
        <p:nvSpPr>
          <p:cNvPr id="37892" name="Rectangle 4"/>
          <p:cNvSpPr>
            <a:spLocks noGrp="1" noRot="1" noChangeAspect="1" noChangeArrowheads="1" noTextEdit="1"/>
          </p:cNvSpPr>
          <p:nvPr>
            <p:ph type="sldImg" idx="2"/>
          </p:nvPr>
        </p:nvSpPr>
        <p:spPr bwMode="auto">
          <a:xfrm>
            <a:off x="1104900" y="698500"/>
            <a:ext cx="4648200" cy="34861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416425"/>
            <a:ext cx="5029200" cy="418147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832850"/>
            <a:ext cx="2971800"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vl1pPr>
          </a:lstStyle>
          <a:p>
            <a:endParaRPr lang="en-US"/>
          </a:p>
        </p:txBody>
      </p:sp>
      <p:sp>
        <p:nvSpPr>
          <p:cNvPr id="5127" name="Rectangle 7"/>
          <p:cNvSpPr>
            <a:spLocks noGrp="1" noChangeArrowheads="1"/>
          </p:cNvSpPr>
          <p:nvPr>
            <p:ph type="sldNum" sz="quarter" idx="5"/>
          </p:nvPr>
        </p:nvSpPr>
        <p:spPr bwMode="auto">
          <a:xfrm>
            <a:off x="3886200" y="8832850"/>
            <a:ext cx="2971800" cy="46355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fld id="{ADDAAAD2-452B-45FC-8A2A-6154B5020EBC}" type="slidenum">
              <a:rPr lang="en-US"/>
              <a:pPr/>
              <a:t>‹#›</a:t>
            </a:fld>
            <a:endParaRPr lang="en-US"/>
          </a:p>
        </p:txBody>
      </p:sp>
    </p:spTree>
    <p:extLst>
      <p:ext uri="{BB962C8B-B14F-4D97-AF65-F5344CB8AC3E}">
        <p14:creationId xmlns:p14="http://schemas.microsoft.com/office/powerpoint/2010/main" val="3754955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eb.cs.mun.ca/~donald/msc/node84.html#Zeig9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EGO"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en.wikipedia.org/wiki/GPSS#cite_note-primer-11" TargetMode="External"/><Relationship Id="rId4" Type="http://schemas.openxmlformats.org/officeDocument/2006/relationships/hyperlink" Target="https://en.wikipedia.org/wiki/GPSS#cite_note-1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FEC7B598-9298-4E0A-B092-01B1C15D026B}" type="slidenum">
              <a:rPr lang="en-US"/>
              <a:pPr/>
              <a:t>1</a:t>
            </a:fld>
            <a:endParaRPr lang="en-US"/>
          </a:p>
        </p:txBody>
      </p:sp>
      <p:sp>
        <p:nvSpPr>
          <p:cNvPr id="30723" name="Rectangle 2"/>
          <p:cNvSpPr>
            <a:spLocks noGrp="1" noRot="1" noChangeAspect="1" noChangeArrowheads="1" noTextEdit="1"/>
          </p:cNvSpPr>
          <p:nvPr>
            <p:ph type="sldImg"/>
          </p:nvPr>
        </p:nvSpPr>
        <p:spPr>
          <a:xfrm>
            <a:off x="1104900" y="696913"/>
            <a:ext cx="4648200" cy="3486150"/>
          </a:xfrm>
          <a:ln/>
        </p:spPr>
      </p:sp>
      <p:sp>
        <p:nvSpPr>
          <p:cNvPr id="30724" name="Rectangle 3"/>
          <p:cNvSpPr>
            <a:spLocks noGrp="1" noChangeArrowheads="1"/>
          </p:cNvSpPr>
          <p:nvPr>
            <p:ph type="body" idx="1"/>
          </p:nvPr>
        </p:nvSpPr>
        <p:spPr>
          <a:xfrm>
            <a:off x="685800" y="4416425"/>
            <a:ext cx="5486400" cy="4183063"/>
          </a:xfrm>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ED89D80F-A309-48FA-9BAA-E92B3351FE2A}" type="slidenum">
              <a:rPr lang="en-US"/>
              <a:pPr/>
              <a:t>11</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8F0D801-EAE1-46C8-A886-18BDF27DB66F}" type="slidenum">
              <a:rPr lang="en-US"/>
              <a:pPr/>
              <a:t>12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CC4897C8-D3E6-4ED8-8F61-48CD343830E0}" type="slidenum">
              <a:rPr lang="en-US"/>
              <a:pPr/>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sz="1200" b="0" i="0" kern="1200" dirty="0">
                <a:solidFill>
                  <a:schemeClr val="tx1"/>
                </a:solidFill>
                <a:effectLst/>
                <a:latin typeface="Times New Roman" pitchFamily="18" charset="0"/>
                <a:ea typeface="+mn-ea"/>
                <a:cs typeface="+mn-cs"/>
              </a:rPr>
              <a:t>http://</a:t>
            </a:r>
            <a:r>
              <a:rPr lang="en-US" sz="1200" b="0" i="0" kern="1200" dirty="0" err="1">
                <a:solidFill>
                  <a:schemeClr val="tx1"/>
                </a:solidFill>
                <a:effectLst/>
                <a:latin typeface="Times New Roman" pitchFamily="18" charset="0"/>
                <a:ea typeface="+mn-ea"/>
                <a:cs typeface="+mn-cs"/>
              </a:rPr>
              <a:t>web.cs.mun.ca</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donald</a:t>
            </a:r>
            <a:r>
              <a:rPr lang="en-US" sz="1200" b="0" i="0" kern="1200" dirty="0">
                <a:solidFill>
                  <a:schemeClr val="tx1"/>
                </a:solidFill>
                <a:effectLst/>
                <a:latin typeface="Times New Roman" pitchFamily="18" charset="0"/>
                <a:ea typeface="+mn-ea"/>
                <a:cs typeface="+mn-cs"/>
              </a:rPr>
              <a:t>/</a:t>
            </a:r>
            <a:r>
              <a:rPr lang="en-US" sz="1200" b="0" i="0" kern="1200" dirty="0" err="1">
                <a:solidFill>
                  <a:schemeClr val="tx1"/>
                </a:solidFill>
                <a:effectLst/>
                <a:latin typeface="Times New Roman" pitchFamily="18" charset="0"/>
                <a:ea typeface="+mn-ea"/>
                <a:cs typeface="+mn-cs"/>
              </a:rPr>
              <a:t>msc</a:t>
            </a:r>
            <a:r>
              <a:rPr lang="en-US" sz="1200" b="0" i="0" kern="1200" dirty="0">
                <a:solidFill>
                  <a:schemeClr val="tx1"/>
                </a:solidFill>
                <a:effectLst/>
                <a:latin typeface="Times New Roman" pitchFamily="18" charset="0"/>
                <a:ea typeface="+mn-ea"/>
                <a:cs typeface="+mn-cs"/>
              </a:rPr>
              <a:t>/node6.html</a:t>
            </a:r>
          </a:p>
          <a:p>
            <a:pPr eaLnBrk="1" hangingPunct="1"/>
            <a:endParaRPr lang="en-US" sz="1200" b="0" i="0" kern="1200" dirty="0">
              <a:solidFill>
                <a:schemeClr val="tx1"/>
              </a:solidFill>
              <a:effectLst/>
              <a:latin typeface="Times New Roman" pitchFamily="18" charset="0"/>
              <a:ea typeface="+mn-ea"/>
              <a:cs typeface="+mn-cs"/>
            </a:endParaRPr>
          </a:p>
          <a:p>
            <a:pPr eaLnBrk="1" hangingPunct="1"/>
            <a:r>
              <a:rPr lang="en-US" sz="1200" b="0" i="0" kern="1200" dirty="0">
                <a:solidFill>
                  <a:schemeClr val="tx1"/>
                </a:solidFill>
                <a:effectLst/>
                <a:latin typeface="Times New Roman" pitchFamily="18" charset="0"/>
                <a:ea typeface="+mn-ea"/>
                <a:cs typeface="+mn-cs"/>
              </a:rPr>
              <a:t>One of the primary advantages of simulators is that they are able to provide users with practical feedback when designing real world systems. This allows the designer to determine the correctness and efficiency of a design before the system is actually constructed. </a:t>
            </a:r>
          </a:p>
          <a:p>
            <a:pPr eaLnBrk="1" hangingPunct="1"/>
            <a:endParaRPr lang="en-US" sz="1200" b="0" i="0" kern="1200" dirty="0">
              <a:solidFill>
                <a:schemeClr val="tx1"/>
              </a:solidFill>
              <a:effectLst/>
              <a:latin typeface="Times New Roman" pitchFamily="18" charset="0"/>
              <a:ea typeface="+mn-ea"/>
              <a:cs typeface="+mn-cs"/>
            </a:endParaRPr>
          </a:p>
          <a:p>
            <a:pPr eaLnBrk="1" hangingPunct="1"/>
            <a:r>
              <a:rPr lang="en-US" sz="1200" b="0" i="0" kern="1200" dirty="0">
                <a:solidFill>
                  <a:schemeClr val="tx1"/>
                </a:solidFill>
                <a:effectLst/>
                <a:latin typeface="Times New Roman" pitchFamily="18" charset="0"/>
                <a:ea typeface="+mn-ea"/>
                <a:cs typeface="+mn-cs"/>
              </a:rPr>
              <a:t>Another benefit of simulators is that they permit system designers to study a problem at several different levels of abstraction. By approaching a system at a higher level of abstraction, the designer is better able to understand the </a:t>
            </a:r>
            <a:r>
              <a:rPr lang="en-US" sz="1200" b="0" i="0" kern="1200" dirty="0" err="1">
                <a:solidFill>
                  <a:schemeClr val="tx1"/>
                </a:solidFill>
                <a:effectLst/>
                <a:latin typeface="Times New Roman" pitchFamily="18" charset="0"/>
                <a:ea typeface="+mn-ea"/>
                <a:cs typeface="+mn-cs"/>
              </a:rPr>
              <a:t>behaviours</a:t>
            </a:r>
            <a:r>
              <a:rPr lang="en-US" sz="1200" b="0" i="0" kern="1200" dirty="0">
                <a:solidFill>
                  <a:schemeClr val="tx1"/>
                </a:solidFill>
                <a:effectLst/>
                <a:latin typeface="Times New Roman" pitchFamily="18" charset="0"/>
                <a:ea typeface="+mn-ea"/>
                <a:cs typeface="+mn-cs"/>
              </a:rPr>
              <a:t> and interactions of all the high level components within the system and is therefore better equipped to counteract the complexity of the overall system. This complexity may simply overwhelm the designer if the problem had been approached from a lower level. As the designer better understands the operation of the higher level components through the use of the simulator, the lower level components may then be designed and subsequently simulated for verification and performance evaluation. The entire system may be built based upon this ``top-down'' technique. This approach is often referred to as </a:t>
            </a:r>
            <a:r>
              <a:rPr lang="en-US" sz="1200" b="0" i="1" kern="1200" dirty="0">
                <a:solidFill>
                  <a:schemeClr val="tx1"/>
                </a:solidFill>
                <a:effectLst/>
                <a:latin typeface="Times New Roman" pitchFamily="18" charset="0"/>
                <a:ea typeface="+mn-ea"/>
                <a:cs typeface="+mn-cs"/>
              </a:rPr>
              <a:t>hierarchical decomposition</a:t>
            </a:r>
            <a:r>
              <a:rPr lang="en-US" sz="1200" b="0" i="0"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hlinkClick r:id="rId3"/>
              </a:rPr>
              <a:t>32</a:t>
            </a:r>
            <a:r>
              <a:rPr lang="en-US" sz="1200" b="0" i="0" kern="1200" dirty="0">
                <a:solidFill>
                  <a:schemeClr val="tx1"/>
                </a:solidFill>
                <a:effectLst/>
                <a:latin typeface="Times New Roman" pitchFamily="18" charset="0"/>
                <a:ea typeface="+mn-ea"/>
                <a:cs typeface="+mn-cs"/>
              </a:rPr>
              <a:t>] and is essential in any design tool and simulator which deals with the construction of complex systems. For example, with respect to circuits, it is often useful to think of a microprocessor in terms of its registers, arithmetic logic units, multiplexors and control units. A simulator which permits the construction, interconnection and subsequent simulation of these higher level entities is much more useful than a simulator which only lets the designer build and connect simple logic gates. Working at a higher level abstraction also facilitates </a:t>
            </a:r>
            <a:r>
              <a:rPr lang="en-US" sz="1200" b="0" i="1" kern="1200" dirty="0">
                <a:solidFill>
                  <a:schemeClr val="tx1"/>
                </a:solidFill>
                <a:effectLst/>
                <a:latin typeface="Times New Roman" pitchFamily="18" charset="0"/>
                <a:ea typeface="+mn-ea"/>
                <a:cs typeface="+mn-cs"/>
              </a:rPr>
              <a:t>rapid prototyping</a:t>
            </a:r>
            <a:r>
              <a:rPr lang="en-US" sz="1200" b="0" i="0" kern="1200" dirty="0">
                <a:solidFill>
                  <a:schemeClr val="tx1"/>
                </a:solidFill>
                <a:effectLst/>
                <a:latin typeface="Times New Roman" pitchFamily="18" charset="0"/>
                <a:ea typeface="+mn-ea"/>
                <a:cs typeface="+mn-cs"/>
              </a:rPr>
              <a:t> in which preliminary systems are designed quickly for the purpose of studying the feasibility and practicality of the high-level design.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77CA73DE-6CA3-48D2-9173-A36C5C092B99}" type="slidenum">
              <a:rPr lang="en-US"/>
              <a:pPr/>
              <a:t>14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FF39878-A311-4ECB-A088-3190EFCD3DB7}" type="slidenum">
              <a:rPr lang="en-US"/>
              <a:pPr/>
              <a:t>15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A16F285-33BB-4980-88F8-785958001849}" type="slidenum">
              <a:rPr lang="en-US"/>
              <a:pPr/>
              <a:t>16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671CA18-0A00-4789-9D26-36ABDF7AA684}" type="slidenum">
              <a:rPr lang="en-US"/>
              <a:pPr/>
              <a:t>17</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0B7270A-6D07-4021-B08C-695CFA863559}" type="slidenum">
              <a:rPr lang="en-US"/>
              <a:pPr/>
              <a:t>18</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59FDF3D7-38D5-4593-96A5-7AD6ACD07432}" type="slidenum">
              <a:rPr lang="en-US"/>
              <a:pPr/>
              <a:t>19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8BDC75D-BA8D-424C-993C-F5E764C58679}" type="slidenum">
              <a:rPr lang="en-US"/>
              <a:pPr/>
              <a:t>20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b="0" i="0" kern="1200" dirty="0">
                <a:solidFill>
                  <a:schemeClr val="tx1"/>
                </a:solidFill>
                <a:effectLst/>
                <a:latin typeface="Times New Roman" pitchFamily="18" charset="0"/>
                <a:ea typeface="+mn-ea"/>
                <a:cs typeface="+mn-cs"/>
              </a:rPr>
              <a:t>GPSS resembles a </a:t>
            </a:r>
            <a:r>
              <a:rPr lang="en-US" sz="1200" b="0" i="0" u="none" strike="noStrike" kern="1200" dirty="0">
                <a:solidFill>
                  <a:schemeClr val="tx1"/>
                </a:solidFill>
                <a:effectLst/>
                <a:latin typeface="Times New Roman" pitchFamily="18" charset="0"/>
                <a:ea typeface="+mn-ea"/>
                <a:cs typeface="+mn-cs"/>
                <a:hlinkClick r:id="rId3" tooltip="LEGO"/>
              </a:rPr>
              <a:t>LEGO</a:t>
            </a:r>
            <a:r>
              <a:rPr lang="en-US" sz="1200" b="0" i="0" kern="1200" dirty="0">
                <a:solidFill>
                  <a:schemeClr val="tx1"/>
                </a:solidFill>
                <a:effectLst/>
                <a:latin typeface="Times New Roman" pitchFamily="18" charset="0"/>
                <a:ea typeface="+mn-ea"/>
                <a:cs typeface="+mn-cs"/>
              </a:rPr>
              <a:t> structure where blocks are chosen by the modeler for specific functions to imitate a particular system.</a:t>
            </a:r>
            <a:r>
              <a:rPr lang="en-US" sz="1200" b="0" i="0" u="none" strike="noStrike" kern="1200" baseline="30000" dirty="0">
                <a:solidFill>
                  <a:schemeClr val="tx1"/>
                </a:solidFill>
                <a:effectLst/>
                <a:latin typeface="Times New Roman" pitchFamily="18" charset="0"/>
                <a:ea typeface="+mn-ea"/>
                <a:cs typeface="+mn-cs"/>
                <a:hlinkClick r:id="rId4"/>
              </a:rPr>
              <a:t>[10]</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The language is neither procedural, object-oriented or functional programming. The world is simulated with entities moving through the model.</a:t>
            </a:r>
            <a:r>
              <a:rPr lang="en-US" sz="1200" b="0" i="0" u="none" strike="noStrike" kern="1200" baseline="30000" dirty="0">
                <a:solidFill>
                  <a:schemeClr val="tx1"/>
                </a:solidFill>
                <a:effectLst/>
                <a:latin typeface="Times New Roman" pitchFamily="18" charset="0"/>
                <a:ea typeface="+mn-ea"/>
                <a:cs typeface="+mn-cs"/>
                <a:hlinkClick r:id="rId5"/>
              </a:rPr>
              <a:t>[11]</a:t>
            </a:r>
            <a:r>
              <a:rPr lang="en-US" sz="1200" b="0" i="0" kern="1200" dirty="0">
                <a:solidFill>
                  <a:schemeClr val="tx1"/>
                </a:solidFill>
                <a:effectLst/>
                <a:latin typeface="Times New Roman" pitchFamily="18" charset="0"/>
                <a:ea typeface="+mn-ea"/>
                <a:cs typeface="+mn-cs"/>
              </a:rPr>
              <a:t> These entities, called </a:t>
            </a:r>
            <a:r>
              <a:rPr lang="en-US" sz="1200" b="0" i="1" kern="1200" dirty="0">
                <a:solidFill>
                  <a:schemeClr val="tx1"/>
                </a:solidFill>
                <a:effectLst/>
                <a:latin typeface="Times New Roman" pitchFamily="18" charset="0"/>
                <a:ea typeface="+mn-ea"/>
                <a:cs typeface="+mn-cs"/>
              </a:rPr>
              <a:t>Transactions</a:t>
            </a:r>
            <a:r>
              <a:rPr lang="en-US" sz="1200" b="0" i="0" kern="1200" dirty="0">
                <a:solidFill>
                  <a:schemeClr val="tx1"/>
                </a:solidFill>
                <a:effectLst/>
                <a:latin typeface="Times New Roman" pitchFamily="18" charset="0"/>
                <a:ea typeface="+mn-ea"/>
                <a:cs typeface="+mn-cs"/>
              </a:rPr>
              <a:t>, are envisioned as moving from </a:t>
            </a:r>
            <a:r>
              <a:rPr lang="en-US" sz="1200" b="0" i="1" kern="1200" dirty="0">
                <a:solidFill>
                  <a:schemeClr val="tx1"/>
                </a:solidFill>
                <a:effectLst/>
                <a:latin typeface="Times New Roman" pitchFamily="18" charset="0"/>
                <a:ea typeface="+mn-ea"/>
                <a:cs typeface="+mn-cs"/>
              </a:rPr>
              <a:t>Block</a:t>
            </a:r>
            <a:r>
              <a:rPr lang="en-US" sz="1200" b="0" i="0" kern="1200" dirty="0">
                <a:solidFill>
                  <a:schemeClr val="tx1"/>
                </a:solidFill>
                <a:effectLst/>
                <a:latin typeface="Times New Roman" pitchFamily="18" charset="0"/>
                <a:ea typeface="+mn-ea"/>
                <a:cs typeface="+mn-cs"/>
              </a:rPr>
              <a:t> to </a:t>
            </a:r>
            <a:r>
              <a:rPr lang="en-US" sz="1200" b="0" i="1" kern="1200" dirty="0">
                <a:solidFill>
                  <a:schemeClr val="tx1"/>
                </a:solidFill>
                <a:effectLst/>
                <a:latin typeface="Times New Roman" pitchFamily="18" charset="0"/>
                <a:ea typeface="+mn-ea"/>
                <a:cs typeface="+mn-cs"/>
              </a:rPr>
              <a:t>Block</a:t>
            </a:r>
            <a:r>
              <a:rPr lang="en-US" sz="1200" b="0" i="0" kern="1200" dirty="0">
                <a:solidFill>
                  <a:schemeClr val="tx1"/>
                </a:solidFill>
                <a:effectLst/>
                <a:latin typeface="Times New Roman" pitchFamily="18" charset="0"/>
                <a:ea typeface="+mn-ea"/>
                <a:cs typeface="+mn-cs"/>
              </a:rPr>
              <a:t>, where a Block is a line of code and represents unit actions that affects the Transaction itself or other entities.</a:t>
            </a:r>
          </a:p>
          <a:p>
            <a:pPr eaLnBrk="1" hangingPunct="1"/>
            <a:endParaRPr lang="en-US" dirty="0"/>
          </a:p>
          <a:p>
            <a:pPr eaLnBrk="1" hangingPunct="1"/>
            <a:endParaRPr lang="en-US" dirty="0"/>
          </a:p>
          <a:p>
            <a:pPr eaLnBrk="1" hangingPunct="1"/>
            <a:r>
              <a:rPr lang="en-US" sz="1200" b="0" i="0" kern="1200" dirty="0">
                <a:solidFill>
                  <a:schemeClr val="tx1"/>
                </a:solidFill>
                <a:effectLst/>
                <a:latin typeface="Times New Roman" pitchFamily="18" charset="0"/>
                <a:ea typeface="+mn-ea"/>
                <a:cs typeface="+mn-cs"/>
              </a:rPr>
              <a:t>SLX is a Windows-based system for developing discrete event simulations. It is not a graphically-based modeling system, but a modeling language.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DF2C2A1-F91A-458D-B749-0E8E631BACCF}" type="slidenum">
              <a:rPr lang="en-US"/>
              <a:pPr/>
              <a:t>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5687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8AEA4A0A-82E1-449E-AF0C-01526EDE0F15}" type="slidenum">
              <a:rPr lang="en-US"/>
              <a:pPr/>
              <a:t>21</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blocks are represented by graphical blocks to ease the programming</a:t>
            </a:r>
          </a:p>
          <a:p>
            <a:endParaRPr lang="en-US" dirty="0"/>
          </a:p>
          <a:p>
            <a:r>
              <a:rPr lang="en-US" dirty="0"/>
              <a:t>Then you can easily drag and drop them, link them and slightly modify them to make your model</a:t>
            </a:r>
          </a:p>
          <a:p>
            <a:endParaRPr lang="en-US" dirty="0"/>
          </a:p>
          <a:p>
            <a:r>
              <a:rPr lang="en-US" dirty="0"/>
              <a:t>Those blocks are blocks of code </a:t>
            </a:r>
            <a:r>
              <a:rPr lang="en-US" dirty="0">
                <a:sym typeface="Wingdings" pitchFamily="2" charset="2"/>
              </a:rPr>
              <a:t> You can edit them by adding more lines of code into them!</a:t>
            </a:r>
            <a:endParaRPr lang="en-US" dirty="0"/>
          </a:p>
        </p:txBody>
      </p:sp>
      <p:sp>
        <p:nvSpPr>
          <p:cNvPr id="4" name="Slide Number Placeholder 3"/>
          <p:cNvSpPr>
            <a:spLocks noGrp="1"/>
          </p:cNvSpPr>
          <p:nvPr>
            <p:ph type="sldNum" sz="quarter" idx="5"/>
          </p:nvPr>
        </p:nvSpPr>
        <p:spPr/>
        <p:txBody>
          <a:bodyPr/>
          <a:lstStyle/>
          <a:p>
            <a:fld id="{ADDAAAD2-452B-45FC-8A2A-6154B5020EBC}" type="slidenum">
              <a:rPr lang="en-US" smtClean="0"/>
              <a:pPr/>
              <a:t>22</a:t>
            </a:fld>
            <a:endParaRPr lang="en-US"/>
          </a:p>
        </p:txBody>
      </p:sp>
    </p:spTree>
    <p:extLst>
      <p:ext uri="{BB962C8B-B14F-4D97-AF65-F5344CB8AC3E}">
        <p14:creationId xmlns:p14="http://schemas.microsoft.com/office/powerpoint/2010/main" val="4263063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68DE3D1-A3B1-45E7-AB97-8E7D466192D8}" type="slidenum">
              <a:rPr lang="en-US"/>
              <a:pPr/>
              <a:t>23</a:t>
            </a:fld>
            <a:endParaRPr lang="en-US"/>
          </a:p>
        </p:txBody>
      </p:sp>
      <p:sp>
        <p:nvSpPr>
          <p:cNvPr id="58371"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58372"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F43EB82E-98F0-4CD2-9B54-BE9DB702A8D8}" type="slidenum">
              <a:rPr lang="en-US"/>
              <a:pPr/>
              <a:t>24</a:t>
            </a:fld>
            <a:endParaRPr lang="en-US"/>
          </a:p>
        </p:txBody>
      </p:sp>
      <p:sp>
        <p:nvSpPr>
          <p:cNvPr id="59395"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59396"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AE5FB35-DB2B-4C78-8CD1-81E66C36BEC2}" type="slidenum">
              <a:rPr lang="en-US"/>
              <a:pPr/>
              <a:t>25</a:t>
            </a:fld>
            <a:endParaRPr lang="en-US"/>
          </a:p>
        </p:txBody>
      </p:sp>
      <p:sp>
        <p:nvSpPr>
          <p:cNvPr id="60419"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60420"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14E502D-FA18-460E-8C6F-E8A11E2A13A0}" type="slidenum">
              <a:rPr lang="en-US"/>
              <a:pPr/>
              <a:t>26</a:t>
            </a:fld>
            <a:endParaRPr lang="en-US"/>
          </a:p>
        </p:txBody>
      </p:sp>
      <p:sp>
        <p:nvSpPr>
          <p:cNvPr id="61443" name="Rectangle 2"/>
          <p:cNvSpPr>
            <a:spLocks noGrp="1" noRot="1" noChangeAspect="1" noChangeArrowheads="1" noTextEdit="1"/>
          </p:cNvSpPr>
          <p:nvPr>
            <p:ph type="sldImg"/>
          </p:nvPr>
        </p:nvSpPr>
        <p:spPr>
          <a:xfrm>
            <a:off x="1114425" y="704850"/>
            <a:ext cx="4630738" cy="3473450"/>
          </a:xfrm>
          <a:solidFill>
            <a:srgbClr val="FFFFFF"/>
          </a:solidFill>
          <a:ln/>
        </p:spPr>
      </p:sp>
      <p:sp>
        <p:nvSpPr>
          <p:cNvPr id="61444" name="Rectangle 3"/>
          <p:cNvSpPr>
            <a:spLocks noGrp="1" noChangeArrowheads="1"/>
          </p:cNvSpPr>
          <p:nvPr>
            <p:ph type="body" idx="1"/>
          </p:nvPr>
        </p:nvSpPr>
        <p:spPr>
          <a:xfrm>
            <a:off x="914400" y="4413250"/>
            <a:ext cx="5029200" cy="4183063"/>
          </a:xfrm>
          <a:solidFill>
            <a:srgbClr val="FFFFFF"/>
          </a:solidFill>
          <a:ln>
            <a:solidFill>
              <a:srgbClr val="000000"/>
            </a:solidFill>
          </a:ln>
        </p:spPr>
        <p:txBody>
          <a:bodyPr lIns="91443" tIns="45722" rIns="91443" bIns="45722"/>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DF2C2A1-F91A-458D-B749-0E8E631BACCF}" type="slidenum">
              <a:rPr lang="en-US"/>
              <a:pPr/>
              <a:t>4</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Needle experiment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a:t>
            </a:r>
            <a:r>
              <a:rPr lang="en-US" dirty="0" err="1"/>
              <a:t>web.mit.edu</a:t>
            </a:r>
            <a:r>
              <a:rPr lang="en-US" dirty="0"/>
              <a:t>/</a:t>
            </a:r>
            <a:r>
              <a:rPr lang="en-US" dirty="0" err="1"/>
              <a:t>urban_or_book</a:t>
            </a:r>
            <a:r>
              <a:rPr lang="en-US" dirty="0"/>
              <a:t>/www/book/chapter3/3.3.1.html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Keith Douglas </a:t>
            </a:r>
            <a:r>
              <a:rPr lang="en-US" dirty="0" err="1"/>
              <a:t>Tocher</a:t>
            </a:r>
            <a:r>
              <a:rPr lang="en-US" dirty="0"/>
              <a:t>, a professor of operational research at the University of Southampton, developed the General Simulation Program (GSP), the first general-purpose simulator, as a tool for systematically building a simulation of an industrial plant that comprises a set of machines, each cycling through states such as busy, idle, unavailable, and failed.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Important history link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a:t>
            </a:r>
            <a:r>
              <a:rPr lang="en-US" dirty="0" err="1"/>
              <a:t>www.informs-sim.org</a:t>
            </a:r>
            <a:r>
              <a:rPr lang="en-US" dirty="0"/>
              <a:t>/wsc09papers/028.pdf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C9CDC7C-C4C5-48ED-8D11-A7D5AB2EDEE9}" type="slidenum">
              <a:rPr lang="en-US"/>
              <a:pPr/>
              <a:t>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163E7E-A706-4573-84A3-B0671B5C6D56}" type="slidenum">
              <a:rPr lang="en-US"/>
              <a:pPr/>
              <a:t>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4EB9E76-5382-496A-B49E-14239E2786A2}" type="slidenum">
              <a:rPr lang="en-US"/>
              <a:pPr/>
              <a:t>7</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7420803-D752-4C27-A28C-EC73A412A7E7}"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BF5B3788-2F8D-4FE3-AF28-606D63E3A116}" type="slidenum">
              <a:rPr lang="en-US"/>
              <a:pPr/>
              <a:t>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4366154E-9CF0-4D8C-A3AF-B70987DBD96C}"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IE526 – What Is Simulation?</a:t>
            </a:r>
          </a:p>
        </p:txBody>
      </p:sp>
      <p:sp>
        <p:nvSpPr>
          <p:cNvPr id="6" name="Slide Number Placeholder 5"/>
          <p:cNvSpPr>
            <a:spLocks noGrp="1"/>
          </p:cNvSpPr>
          <p:nvPr>
            <p:ph type="sldNum" sz="quarter" idx="12"/>
          </p:nvPr>
        </p:nvSpPr>
        <p:spPr/>
        <p:txBody>
          <a:bodyPr/>
          <a:lstStyle>
            <a:lvl1pPr>
              <a:defRPr/>
            </a:lvl1pPr>
          </a:lstStyle>
          <a:p>
            <a:pPr>
              <a:defRPr/>
            </a:pPr>
            <a:r>
              <a:rPr lang="en-US" dirty="0"/>
              <a:t>Slide </a:t>
            </a:r>
            <a:fld id="{D94A1F9A-37D1-4ADA-9035-4A4279A2A998}"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What Is Simulation?</a:t>
            </a:r>
          </a:p>
        </p:txBody>
      </p:sp>
      <p:sp>
        <p:nvSpPr>
          <p:cNvPr id="6" name="Slide Number Placeholder 5"/>
          <p:cNvSpPr>
            <a:spLocks noGrp="1"/>
          </p:cNvSpPr>
          <p:nvPr>
            <p:ph type="sldNum" sz="quarter" idx="12"/>
          </p:nvPr>
        </p:nvSpPr>
        <p:spPr/>
        <p:txBody>
          <a:bodyPr/>
          <a:lstStyle>
            <a:lvl1pPr>
              <a:defRPr/>
            </a:lvl1pPr>
          </a:lstStyle>
          <a:p>
            <a:pPr>
              <a:defRPr/>
            </a:pPr>
            <a:r>
              <a:rPr lang="en-US" dirty="0"/>
              <a:t>Slide </a:t>
            </a:r>
            <a:fld id="{80B83842-6638-487F-9019-BCF693203D9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990600"/>
          </a:xfrm>
        </p:spPr>
        <p:txBody>
          <a:bodyPr/>
          <a:lstStyle/>
          <a:p>
            <a:r>
              <a:rPr lang="en-US"/>
              <a:t>Click to edit Master title style</a:t>
            </a:r>
          </a:p>
        </p:txBody>
      </p:sp>
      <p:sp>
        <p:nvSpPr>
          <p:cNvPr id="3" name="Text Placeholder 2"/>
          <p:cNvSpPr>
            <a:spLocks noGrp="1"/>
          </p:cNvSpPr>
          <p:nvPr>
            <p:ph type="body" sz="half" idx="1"/>
          </p:nvPr>
        </p:nvSpPr>
        <p:spPr>
          <a:xfrm>
            <a:off x="76200" y="1219200"/>
            <a:ext cx="4419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4196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a:t>What Is Simulation?</a:t>
            </a:r>
          </a:p>
        </p:txBody>
      </p:sp>
      <p:sp>
        <p:nvSpPr>
          <p:cNvPr id="7" name="Slide Number Placeholder 6"/>
          <p:cNvSpPr>
            <a:spLocks noGrp="1"/>
          </p:cNvSpPr>
          <p:nvPr>
            <p:ph type="sldNum" sz="quarter" idx="12"/>
          </p:nvPr>
        </p:nvSpPr>
        <p:spPr/>
        <p:txBody>
          <a:bodyPr/>
          <a:lstStyle>
            <a:lvl1pPr>
              <a:defRPr/>
            </a:lvl1pPr>
          </a:lstStyle>
          <a:p>
            <a:pPr>
              <a:defRPr/>
            </a:pPr>
            <a:r>
              <a:rPr lang="en-US" dirty="0"/>
              <a:t>Slide </a:t>
            </a:r>
            <a:fld id="{60104F2F-3D62-4B54-A782-D92CAD4439B0}"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 y="76200"/>
            <a:ext cx="8991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 y="1219200"/>
            <a:ext cx="8991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r>
              <a:rPr lang="en-US" dirty="0"/>
              <a:t>	Fifth level</a:t>
            </a:r>
          </a:p>
        </p:txBody>
      </p:sp>
      <p:sp>
        <p:nvSpPr>
          <p:cNvPr id="1028" name="Rectangle 4"/>
          <p:cNvSpPr>
            <a:spLocks noGrp="1" noChangeArrowheads="1"/>
          </p:cNvSpPr>
          <p:nvPr>
            <p:ph type="dt" sz="half" idx="2"/>
          </p:nvPr>
        </p:nvSpPr>
        <p:spPr bwMode="auto">
          <a:xfrm>
            <a:off x="228600" y="6553200"/>
            <a:ext cx="2743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1">
                <a:solidFill>
                  <a:srgbClr val="00009B"/>
                </a:solidFill>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200400" y="6553200"/>
            <a:ext cx="2743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9B"/>
                </a:solidFill>
                <a:latin typeface="+mn-lt"/>
              </a:defRPr>
            </a:lvl1pPr>
          </a:lstStyle>
          <a:p>
            <a:pPr>
              <a:defRPr/>
            </a:pPr>
            <a:r>
              <a:rPr lang="en-US" dirty="0"/>
              <a:t>What Is Simulation?</a:t>
            </a:r>
          </a:p>
        </p:txBody>
      </p:sp>
      <p:sp>
        <p:nvSpPr>
          <p:cNvPr id="1030" name="Rectangle 6"/>
          <p:cNvSpPr>
            <a:spLocks noGrp="1" noChangeArrowheads="1"/>
          </p:cNvSpPr>
          <p:nvPr>
            <p:ph type="sldNum" sz="quarter" idx="4"/>
          </p:nvPr>
        </p:nvSpPr>
        <p:spPr bwMode="auto">
          <a:xfrm>
            <a:off x="7620000" y="6553200"/>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9B"/>
                </a:solidFill>
                <a:latin typeface="+mn-lt"/>
              </a:defRPr>
            </a:lvl1pPr>
          </a:lstStyle>
          <a:p>
            <a:pPr>
              <a:defRPr/>
            </a:pPr>
            <a:r>
              <a:rPr lang="en-US" dirty="0"/>
              <a:t>Slide </a:t>
            </a:r>
            <a:fld id="{9D12F16B-C95C-47DF-8D70-AE5C038CBF47}" type="slidenum">
              <a:rPr lang="en-US" smtClean="0"/>
              <a:pPr>
                <a:defRPr/>
              </a:pPr>
              <a:t>‹#›</a:t>
            </a:fld>
            <a:endParaRPr lang="en-US" dirty="0"/>
          </a:p>
        </p:txBody>
      </p:sp>
      <p:sp>
        <p:nvSpPr>
          <p:cNvPr id="1033" name="Line 9"/>
          <p:cNvSpPr>
            <a:spLocks noChangeShapeType="1"/>
          </p:cNvSpPr>
          <p:nvPr userDrawn="1"/>
        </p:nvSpPr>
        <p:spPr bwMode="auto">
          <a:xfrm>
            <a:off x="0" y="1143000"/>
            <a:ext cx="9144000" cy="0"/>
          </a:xfrm>
          <a:prstGeom prst="line">
            <a:avLst/>
          </a:prstGeom>
          <a:noFill/>
          <a:ln w="12700">
            <a:solidFill>
              <a:srgbClr val="00009B"/>
            </a:solidFill>
            <a:round/>
            <a:headEnd/>
            <a:tailEnd/>
          </a:ln>
          <a:effectLst/>
        </p:spPr>
        <p:txBody>
          <a:bodyPr/>
          <a:lstStyle/>
          <a:p>
            <a:pPr>
              <a:defRPr/>
            </a:pPr>
            <a:endParaRPr lang="en-US"/>
          </a:p>
        </p:txBody>
      </p:sp>
      <p:sp>
        <p:nvSpPr>
          <p:cNvPr id="1034" name="Line 10"/>
          <p:cNvSpPr>
            <a:spLocks noChangeShapeType="1"/>
          </p:cNvSpPr>
          <p:nvPr userDrawn="1"/>
        </p:nvSpPr>
        <p:spPr bwMode="auto">
          <a:xfrm>
            <a:off x="0" y="6553200"/>
            <a:ext cx="9144000" cy="0"/>
          </a:xfrm>
          <a:prstGeom prst="line">
            <a:avLst/>
          </a:prstGeom>
          <a:noFill/>
          <a:ln w="12700">
            <a:solidFill>
              <a:srgbClr val="00009B"/>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80" r:id="rId3"/>
  </p:sldLayoutIdLst>
  <p:hf hdr="0"/>
  <p:txStyles>
    <p:titleStyle>
      <a:lvl1pPr algn="l" rtl="0" eaLnBrk="0" fontAlgn="base" hangingPunct="0">
        <a:spcBef>
          <a:spcPct val="0"/>
        </a:spcBef>
        <a:spcAft>
          <a:spcPct val="0"/>
        </a:spcAft>
        <a:defRPr sz="3600" b="1">
          <a:solidFill>
            <a:srgbClr val="00009B"/>
          </a:solidFill>
          <a:latin typeface="+mj-lt"/>
          <a:ea typeface="+mj-ea"/>
          <a:cs typeface="+mj-cs"/>
        </a:defRPr>
      </a:lvl1pPr>
      <a:lvl2pPr algn="l" rtl="0" eaLnBrk="0" fontAlgn="base" hangingPunct="0">
        <a:spcBef>
          <a:spcPct val="0"/>
        </a:spcBef>
        <a:spcAft>
          <a:spcPct val="0"/>
        </a:spcAft>
        <a:defRPr sz="3600" b="1">
          <a:solidFill>
            <a:srgbClr val="00009B"/>
          </a:solidFill>
          <a:latin typeface="Arial" charset="0"/>
        </a:defRPr>
      </a:lvl2pPr>
      <a:lvl3pPr algn="l" rtl="0" eaLnBrk="0" fontAlgn="base" hangingPunct="0">
        <a:spcBef>
          <a:spcPct val="0"/>
        </a:spcBef>
        <a:spcAft>
          <a:spcPct val="0"/>
        </a:spcAft>
        <a:defRPr sz="3600" b="1">
          <a:solidFill>
            <a:srgbClr val="00009B"/>
          </a:solidFill>
          <a:latin typeface="Arial" charset="0"/>
        </a:defRPr>
      </a:lvl3pPr>
      <a:lvl4pPr algn="l" rtl="0" eaLnBrk="0" fontAlgn="base" hangingPunct="0">
        <a:spcBef>
          <a:spcPct val="0"/>
        </a:spcBef>
        <a:spcAft>
          <a:spcPct val="0"/>
        </a:spcAft>
        <a:defRPr sz="3600" b="1">
          <a:solidFill>
            <a:srgbClr val="00009B"/>
          </a:solidFill>
          <a:latin typeface="Arial" charset="0"/>
        </a:defRPr>
      </a:lvl4pPr>
      <a:lvl5pPr algn="l" rtl="0" eaLnBrk="0" fontAlgn="base" hangingPunct="0">
        <a:spcBef>
          <a:spcPct val="0"/>
        </a:spcBef>
        <a:spcAft>
          <a:spcPct val="0"/>
        </a:spcAft>
        <a:defRPr sz="3600" b="1">
          <a:solidFill>
            <a:srgbClr val="00009B"/>
          </a:solidFill>
          <a:latin typeface="Arial" charset="0"/>
        </a:defRPr>
      </a:lvl5pPr>
      <a:lvl6pPr marL="457200" algn="l" rtl="0" fontAlgn="base">
        <a:spcBef>
          <a:spcPct val="0"/>
        </a:spcBef>
        <a:spcAft>
          <a:spcPct val="0"/>
        </a:spcAft>
        <a:defRPr sz="3600" b="1">
          <a:solidFill>
            <a:srgbClr val="00009B"/>
          </a:solidFill>
          <a:latin typeface="Arial" charset="0"/>
        </a:defRPr>
      </a:lvl6pPr>
      <a:lvl7pPr marL="914400" algn="l" rtl="0" fontAlgn="base">
        <a:spcBef>
          <a:spcPct val="0"/>
        </a:spcBef>
        <a:spcAft>
          <a:spcPct val="0"/>
        </a:spcAft>
        <a:defRPr sz="3600" b="1">
          <a:solidFill>
            <a:srgbClr val="00009B"/>
          </a:solidFill>
          <a:latin typeface="Arial" charset="0"/>
        </a:defRPr>
      </a:lvl7pPr>
      <a:lvl8pPr marL="1371600" algn="l" rtl="0" fontAlgn="base">
        <a:spcBef>
          <a:spcPct val="0"/>
        </a:spcBef>
        <a:spcAft>
          <a:spcPct val="0"/>
        </a:spcAft>
        <a:defRPr sz="3600" b="1">
          <a:solidFill>
            <a:srgbClr val="00009B"/>
          </a:solidFill>
          <a:latin typeface="Arial" charset="0"/>
        </a:defRPr>
      </a:lvl8pPr>
      <a:lvl9pPr marL="1828800" algn="l" rtl="0" fontAlgn="base">
        <a:spcBef>
          <a:spcPct val="0"/>
        </a:spcBef>
        <a:spcAft>
          <a:spcPct val="0"/>
        </a:spcAft>
        <a:defRPr sz="3600" b="1">
          <a:solidFill>
            <a:srgbClr val="00009B"/>
          </a:solidFill>
          <a:latin typeface="Arial" charset="0"/>
        </a:defRPr>
      </a:lvl9pPr>
    </p:titleStyle>
    <p:bodyStyle>
      <a:lvl1pPr marL="342900" indent="-342900" algn="l" rtl="0" eaLnBrk="0" fontAlgn="base" hangingPunct="0">
        <a:spcBef>
          <a:spcPct val="20000"/>
        </a:spcBef>
        <a:spcAft>
          <a:spcPct val="0"/>
        </a:spcAft>
        <a:buClr>
          <a:srgbClr val="FF0000"/>
        </a:buClr>
        <a:buSzPct val="125000"/>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B"/>
        </a:buClr>
        <a:buSzPct val="75000"/>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Char char="–"/>
        <a:defRPr sz="2000">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Times New Roman" pitchFamily="18" charset="0"/>
        </a:defRPr>
      </a:lvl5pPr>
      <a:lvl6pPr marL="2514600" indent="-228600" algn="l" rtl="0" fontAlgn="base">
        <a:spcBef>
          <a:spcPct val="20000"/>
        </a:spcBef>
        <a:spcAft>
          <a:spcPct val="0"/>
        </a:spcAft>
        <a:buChar char="»"/>
        <a:defRPr sz="1600">
          <a:solidFill>
            <a:schemeClr val="tx1"/>
          </a:solidFill>
          <a:latin typeface="Times New Roman" pitchFamily="18" charset="0"/>
        </a:defRPr>
      </a:lvl6pPr>
      <a:lvl7pPr marL="2971800" indent="-228600" algn="l" rtl="0" fontAlgn="base">
        <a:spcBef>
          <a:spcPct val="20000"/>
        </a:spcBef>
        <a:spcAft>
          <a:spcPct val="0"/>
        </a:spcAft>
        <a:buChar char="»"/>
        <a:defRPr sz="1600">
          <a:solidFill>
            <a:schemeClr val="tx1"/>
          </a:solidFill>
          <a:latin typeface="Times New Roman" pitchFamily="18" charset="0"/>
        </a:defRPr>
      </a:lvl7pPr>
      <a:lvl8pPr marL="3429000" indent="-228600" algn="l" rtl="0" fontAlgn="base">
        <a:spcBef>
          <a:spcPct val="20000"/>
        </a:spcBef>
        <a:spcAft>
          <a:spcPct val="0"/>
        </a:spcAft>
        <a:buChar char="»"/>
        <a:defRPr sz="1600">
          <a:solidFill>
            <a:schemeClr val="tx1"/>
          </a:solidFill>
          <a:latin typeface="Times New Roman" pitchFamily="18" charset="0"/>
        </a:defRPr>
      </a:lvl8pPr>
      <a:lvl9pPr marL="3886200" indent="-228600" algn="l" rtl="0" fontAlgn="base">
        <a:spcBef>
          <a:spcPct val="20000"/>
        </a:spcBef>
        <a:spcAft>
          <a:spcPct val="0"/>
        </a:spcAft>
        <a:buChar char="»"/>
        <a:defRPr sz="16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descr="White marble"/>
          <p:cNvSpPr>
            <a:spLocks noGrp="1" noChangeArrowheads="1"/>
          </p:cNvSpPr>
          <p:nvPr>
            <p:ph type="ctrTitle"/>
          </p:nvPr>
        </p:nvSpPr>
        <p:spPr>
          <a:xfrm>
            <a:off x="894786" y="466726"/>
            <a:ext cx="8683625" cy="2819400"/>
          </a:xfrm>
          <a:noFill/>
        </p:spPr>
        <p:txBody>
          <a:bodyP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eaLnBrk="1" hangingPunct="1"/>
            <a:r>
              <a:rPr lang="en-US" sz="44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Introduction to Simulation</a:t>
            </a:r>
            <a:endParaRPr lang="en-US" sz="6600"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Edwardian Script ITC" pitchFamily="66" charset="0"/>
            </a:endParaRPr>
          </a:p>
        </p:txBody>
      </p:sp>
      <p:sp>
        <p:nvSpPr>
          <p:cNvPr id="2054" name="Rectangle 3"/>
          <p:cNvSpPr>
            <a:spLocks noGrp="1" noChangeArrowheads="1"/>
          </p:cNvSpPr>
          <p:nvPr>
            <p:ph type="subTitle" idx="1"/>
          </p:nvPr>
        </p:nvSpPr>
        <p:spPr>
          <a:xfrm>
            <a:off x="1243012" y="2776537"/>
            <a:ext cx="6400800" cy="1752600"/>
          </a:xfrm>
        </p:spPr>
        <p:txBody>
          <a:bodyP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eaLnBrk="1" hangingPunct="1"/>
            <a:r>
              <a:rPr lang="en-US"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Mohammad Ramshani</a:t>
            </a:r>
          </a:p>
          <a:p>
            <a:pPr eaLnBrk="1" hangingPunct="1"/>
            <a:r>
              <a:rPr lang="en-US"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University of Tennessee</a:t>
            </a:r>
          </a:p>
        </p:txBody>
      </p:sp>
      <p:sp>
        <p:nvSpPr>
          <p:cNvPr id="2055" name="Text Box 4"/>
          <p:cNvSpPr txBox="1">
            <a:spLocks noChangeArrowheads="1"/>
          </p:cNvSpPr>
          <p:nvPr/>
        </p:nvSpPr>
        <p:spPr bwMode="auto">
          <a:xfrm>
            <a:off x="6705600" y="304800"/>
            <a:ext cx="2133600" cy="646331"/>
          </a:xfrm>
          <a:prstGeom prst="rect">
            <a:avLst/>
          </a:prstGeom>
          <a:noFill/>
          <a:ln w="9525">
            <a:noFill/>
            <a:miter lim="800000"/>
            <a:headEnd/>
            <a:tailEnd/>
          </a:ln>
        </p:spPr>
        <p:txBody>
          <a:bodyPr>
            <a:spAutoFit/>
          </a:bodyPr>
          <a:lstStyle/>
          <a:p>
            <a:pPr algn="r" eaLnBrk="0" hangingPunct="0"/>
            <a:r>
              <a:rPr lang="en-US" altLang="zh-CN" sz="1800" dirty="0">
                <a:latin typeface="Tahoma" pitchFamily="34" charset="0"/>
                <a:ea typeface="宋体" pitchFamily="2" charset="-122"/>
                <a:cs typeface="Arial" charset="0"/>
              </a:rPr>
              <a:t>IE406</a:t>
            </a:r>
          </a:p>
          <a:p>
            <a:pPr algn="r" eaLnBrk="0" hangingPunct="0"/>
            <a:r>
              <a:rPr lang="en-US" sz="1800" dirty="0">
                <a:latin typeface="Tahoma" pitchFamily="34" charset="0"/>
                <a:ea typeface="宋体" pitchFamily="2" charset="-122"/>
                <a:cs typeface="Arial" charset="0"/>
              </a:rPr>
              <a:t>UTK/ISE</a:t>
            </a:r>
          </a:p>
        </p:txBody>
      </p:sp>
      <p:sp>
        <p:nvSpPr>
          <p:cNvPr id="2" name="AutoShape 2"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hAQDxAQEBAQEA8QDw8QEA8PDxAPDw8NFBAVFBQQFBQXGyYeFxkjGRISHy8gIycpLCwsFR4xNTAqNSYrLCkBCQoKDgwOGg8PGiwkHx8sLCwpKSwpLCwpLCkpLCkpKSksKSkpKSkpKSkpLCwsKSwsLCksLCksKSwpKSwsKSwpKf/AABEIAMAAwAMBIgACEQEDEQH/xAAcAAABBQEBAQAAAAAAAAAAAAACAAMEBQYBBwj/xAA7EAABBAAEBAIFCgYDAQAAAAABAAIDEQQFEiEGMUFRYXEVIoGhsQcTJTJCUlNikdEjNXLB4fAUFjOC/8QAGwEAAgIDAQAAAAAAAAAAAAAABQYDBAECBwD/xAAoEQABBAEEAQQCAwEAAAAAAAABAAIDEQQFEiExExQyQVEGIyJhcTP/2gAMAwEAAhEDEQA/ANPxBxQWu0NG4PNUx4mnsqtxTzrde6ZtCnTEromPgRMbRCuf+zT91w8Tz91T2ktPIVP6SG/arj/s8/cKXlvFEusAnms4Eg6jYO45LJeSFHJhQlpAat5hs8k1FpO/9lJdm0ndZuDEamteOY2crRkgNFBst8jTwVzLUITjy7a4Vj6Xk7pelpO6gWlaqeeWu1Tc6iCp/peTuuelpO6g2uWs+Z5Ha13kqf6Xl7qZgM6kLqJVBJLWw3J7K4yTLSDqdzKN6ayYnc/pWYbvlaNj7FokLGokxjpWFGxs2lhPVZ85xJ3Wjni1Cu6zGPwZY49vBBtSjkLdzD0oZAfhH6Xk7rvpaTuq/UlaWTNKHXaq7nBWHpeTul6Xk7qBa4s+eX7WdxU52aPPNS8lzLVKI+tqntN5M4jHxjoSiOnTvMoDipI3ElU83DEpeSomLyGWMaiLHgvVxg29uaaxOAYWmwK6+SZHY7aTNHrMweNx4XjYP6pWrHiLAfMzlvR27VWIc8BrqTtjyiVgciBXC3quJWo7U/IKsspxVO0nkRSu8G6iWH2LJB9b9t1ooZ9TGyDmOarzx7wlTX8IvZ5Ara0rTbX2AfBECgm2jVJC7FokE0tDxXQd1zDRapQOytYcAkkFraMWrPJMpJ9d3VaeGINHJN4SGmhSE6saGDaAr1UEgkkktl5IqLjMKHClKXK2WpAcs9hY7HYUxu8FGtX+fRDTZWdtKOowNjltoVOTgo7StBaVodt/pRWjtBk/8wi/3oUrQ5MfpCLz/dX9PH7gpI+16AAm59mk9BuU4hlZYI6HY+ScNqvBwFGl4/xDj/np3PA2adIVaQex/ReqTcMQk+qwAdTS4OHGDoP0VR2NvKZ4db8TA0MXlTrHRIFa3jbLxE2Mgfad8FkLVKSPxlMmFleqi31SMFWOTYqiWO5O5KrtE19EHso7tTzxCSMtK1uEfRLD05eSkk7KqixOprZBzBo+Ssg6+XLmhE8W11rlmo4xgmLa4TlpzCyaZAe6YtIlZx3+N9qkw7VucLKC0eSkhZDL83LNjyV7BnDCOYTXHkteO1bDgVZJKK3Ht+8EQxrPvD9VNvH2s8KQVxx2USXNGD7QVTj+IQQWs38VDJOyNt2sFwCHiHFA03sqMFJ8xcbJslDaVcmfzvVV5tFaVobSVYClGitDkv8AMIvMf3QPmDRbjXimuHMWH5jFV1ex77FX8GN7pQaUkfa9KXHOHVIv28li8z+UAQyvi+bstI+CaXO2jlFMfGln/iwLaUEvcsJH8pTCfWYQrGHj7DVu4jwpaiZpViTTslpstVd8pJ9SLxe4e5YJarjPPocS2MRuPquJ5dwslaHTOBPCc9HjdHjBrhSK0gUNpWq6L/StcnxNExnk4beaucJJzYeY96yTZS02OYpaJmIDgyUeGpRSs3hKv5Bhhw3tHKtA5LUm9V7hdKFbaNJBPdItS6CgtK1vZb8rFkJ0SnuUjMe6atK1ne/7W1lHqPcpX2QWlawLJ7WO0ZPsSDk0+UNFk0O6jsxL5TphaX9L6AreOFzjwF6q7UuSUNFk0PFRm4l8p0wsJP3q2Cn4bhwD18VJf5Apzswa0aYmBre/UhG8XRXyG3BVZMpkfah4bhwN9fEv1H8MJ7LZGf8APhbGwNA29m6ac8ncm0GRu+kIvP8AdMfoI4IyQOVBj5bpJgB0t+7p/u68h4xwTo8U5xGz97Xr9c1neKcjGIiP3huChszN7eE5aXkjGls/4vJC5c1Ip4SxzmH64KbP++aEEFvC6K0tc0Ob8o7StBaVrC3ogUjtK0FpWvLxFIlaZJiNyx3I/FVRK6x9EEc7BWw54UOREJmUVrcI/wCsw82fBSL/AMKtZidQZKOuzvNWAdYtD549ptcr1DG9PLSJJcSUB57VB3a7a78O/JNufW5Neajf8p0h0wtLnd96W7InSGgvdKU+QDmaHdR2Yl8h0wsL/wA3QKdDw9VOxMnkwKYcxawaYGhgH2uqOYeiyP5d0q0uU2NRcPw6B6+JkvroHwU5+YNaNMLAxvcc1XvmLtz63iSgvsU1Y2mxQ/CDS5znmgn3yEmyb890NpvUlqRDZXtVMvJ9yctFkJ+kIvP90zqR8Pn6Qi/3oVXyhURV7TyDMKW0yzOo8QCWchsf6lNkZqG3bfzXl/CebGOeSK9nUR/UvTcPJqCXIn7gnvOxjBIW/HwvPePOH6/jxt/qCwq94x2ED2uaRYcNwvHeJ8lOGlP3DuDXJVciKuQmXRc+2+JyqrXNSC0rVBpTS4o9SWpBaVryyeAjtK0CQd23Xlhtq3yPEbmJ3Jw2/qVzgpNi01YPXssi2YtIddaTfktC3EueGyQtLr2d4HusSxF7QAlD8ixRt3gq1e6hvt5qL/zHPOmFpe7uOQUzD5BdSYmShzDB18FLOZMjGmBgZX2upV3F0aSRw3dLnc+XHEOTZUeDh7k/FSX10D4KZ6SZGNEDNA+8q2WdzjZJJQByasXTIoR/aDTZ75OG9KRJMSdzZ7oNaatK0SArhDyXdkp3UlrTJekHLxICyGmt1J7UlqTQclqWeStSQndSd4bP0jH5D+6i6k/wyfpGPyH91Wyx+o2r+nO/cFjziDHiC4GqcCf0XsXD+PEkYI6gfBeLY8/xHlb3gDNrjDCbLeQ7BJuM8Dhdk1zGL4g9o6XolBZzijJ2zwuFAECwSnc54sgwzfXdbq2Y3clea5/xtPiiWj+Gzo0fFWZpGgINp+DO94e0VSo5o9Li27LTXgm7XL9pPMrm3+eiFOHNp/YCGAHsI7StBfU7fBdw0b5nBsLDIT93cBeC1fK2MW4rt9ei7hWvmdphYZDdbdFrsl+TN7qfi36R+GP3W2wmAggaGQsDQOoG5UMk7Y+0DyNVB4jWMyX5NXOp+KfQ/DC2sGXQxxOgiYGgg14HunHPXG7fuqAzz5AR0ECmL5wQ8rEPkeHlkhJLDt5LmpWvF+B0ubO3kdnUqYP6rp+m5AngDguWalAYZyD0ndS5rTepc1IhtHaH7yU7rS1JrUlqWVrQ+E+yMPcAtNBw41zVlYptJDhvS3eQ5o17RR9iD5vkabCaNKfE+Lxu7VRNwwRyKgyZBIF6AACuOgBVFuVIBaJPwYn/AAvN35fKD9VPcMYV4zBji2gABf6rePwLT0RYXAta4ED2rZ+U6RhBUcOnRwyB7V4Fjv8A0cjwWZSQkmM0SK9ibxp/ivTFpZ9pXZdofGGvTk2Ic86nOJPiSfegHu+C5fiB5rkLXyO0RMc9211dUfYvEutYJbCKsUi2SgY+V2iFhkdfIDYLW5J8mj5P4mKfpZz0N5+WxW5wGXwYdumBgbX2jzKryzMjFkoRkaqPawLFZN8mr30/Fv0Dn82B/lbbB4CHDjTDG1vjQtOGUnqVy0Jlzy72IO98kht5RmQnnuhDuygZnjNIDW/WJA9imMbQA/RVX7q3O+VEDynLSPJDaVqEnnhbkLk+GbNG+M/bBrwKwAa5jnRu5tNLfxuorN8Y4DS5mIaPVOz/AD6Jz/G9S2v8bkrfkGBvZvb2qbWlqTYde/l70guke4ilz32hOaktSbtLUvEr1kJwP/ypGCxxhcHNJq9woepLUtHsDxypInmJ24L0jJc5ErRvv5q6abXk+X490L9TeXUL0DJM4bM0EJeyccsdfwnPA1ATt2ntXQXYxuuNKKPmqRRNvHC+dsd/6PUeEOkdoia57+gA2/VbPB/JzJLI5+Jfojv6g6rY5fluHwrdMMbR+ahaWpp44/lPM2pDpnKxWSfJrJIRJi3BreYYOdea3GX5fh8M3TBGB+Y8z7Ub5SeaG0Hn1JzjTUKlc+Y7nlOvlJ5oSfb8UFpWhxJdyV4NpGXIXy6WlxXLULEOMrxG3kOauYcDppK+FFM8MamcK0vk+cdyF0Fa3/hB82GbV0SaVJqBqTYOgtMcHbuKMrtoLStDQaVmrRLmJw4mifEeTgT/APS4SiZJRFKxjTmGQOCimiErC0/K88+bcxzmO+s0m/EXsiBV5xlgKe3ENGztnV0VAd912bS8wZMIlXJtSxDjzFnwiLkrQrvRFKJ6Q02laJqFgtE1pJoLV79va3a0yHa0cpMBJob2tnwrgCwXyulByHICfWI9y2+EwgaAgGXll/8AEJx07A8I3u7UloRs5oQiYd0NukYrcbWYnmLibNps9FyTmUNrl8r7KY2tr2oiu6kFpWo93wpKRWlaG1wuqz0CzRe4NasONC0GLn0tI+0dh4KZk+ALW6jz7qBgYDNJqP1QtHMNMZrbZO2nYvpot57QbJk8jw0KpnfZPmm7QkrmpKE8pklcUWjbTQE4ClaC0rUFqSkdrlobS1e5YJWCingE0T4j1Bq/vdFgPmy1zo3bFhrz8Vvo3mwQs5xhgA1zcQ3k71XV32/dPP4vqOx/hd0UpfkWD5I/I3sKkStcHw2SaumNJXPCF1oJNBajIMh1ese6ocsYHSAHuvSMuLGtHIINmyPBoJn0mCMM8rlNwmEDB2UlV0+eQN2c9o9tKtxXGsDDVk+LRaGNilcekaflRM7ctHaJjt1hcTx+b9Rl+eyc4b4vlxGM+acAGloNA3ut34r2jc5RMzoXu2xmypMp3KC0pjuUFrkL+06hOWuWgtK1qTytkdqPiHlzhGOvNFLMGi1NyPAEkyOG59yYdIwvJJ5COAqGZNsFBWmVYAMb8Us4fTaVixtBM4rCh43TfPF5I9gNIRG8NduKy9hFqHgp02QAm9/YomJyRrBuT+qWJNDLbO5Em5oPACDXfUJWo8EAbfM+1O2luYbHUiTTYR2laDUlqUaye0a7NC2WJ8RHTbzTepE2Sq8+asYuR4ZGuUM8XmYWLBfNljnRu+s0kfouhXnF+BDXtnaKDtneY6qhB5Ltum5fqIGvC5LqOKceZzU5HKWkEFOux8hN63fqUwHJWrxjbu3KoJ3hu0Lr33ubJXAErXLW9KIuJXVacEH6RZ5D+6qrVnwT/Mo/If3VTNP6iiOmf92rUzHcoE7j4XsPJVjsyI20lcSmwJmO6XWGTtKnWlqUD0n+UrhzK9tJWowpbshb+VqkwVLKAPqDn5rXYNoa1YfD4zRelhF86pSvTMnZybMPJbDGIwwoTLEXuskLcakazeS46R/1r9qvpJCGk0bA5IyyUyN3AV/qqOaWmkOKxQYLKzeKxZkPgo2ZZrKXG4yBfJQDmXdpSxqk88p2RigiOM1oH8lYJKB6T/Kfcl6T/Kfcl84c7jyEQ8rAp6VqB6T/AClL0n+U+5eOHL9LHlZ9qeSuAqD6S/KUvSf5SsHBlI6WfMy7tWMsAnifC7qLHmFgzEWuLHfWaa9i1jc2og6TsVScSN1SiWNhsjcJ6/GsmSE+OQcJT17E87d7O1XEpIdEv4ZS0S/hlPnnZ9pJGNKeKRWuWufNy/hlLRJ+G5bGeP7XvSS/SIK14HafSDCBsKBVZDhJnmtFeK3HB+SGKRryN7FlUcydhjICJ6dhyNlDiOl//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AQDxAQEBAQEA8QDw8QEA8PDxAPDw8NFBAVFBQQFBQXGyYeFxkjGRISHy8gIycpLCwsFR4xNTAqNSYrLCkBCQoKDgwOGg8PGiwkHx8sLCwpKSwpLCwpLCkpLCkpKSksKSkpKSkpKSkpLCwsKSwsLCksLCksKSwpKSwsKSwpKf/AABEIAMAAwAMBIgACEQEDEQH/xAAcAAABBQEBAQAAAAAAAAAAAAACAAMEBQYBBwj/xAA7EAABBAAEBAIFCgYDAQAAAAABAAIDEQQFEiEGMUFRYXEVIoGhsQcTJTJCUlNikdEjNXLB4fAUFjOC/8QAGwEAAgIDAQAAAAAAAAAAAAAABQYDBAECBwD/xAAoEQABBAEEAQQCAwEAAAAAAAABAAIDEQQFEiExExQyQVEGIyJhcTP/2gAMAwEAAhEDEQA/ANPxBxQWu0NG4PNUx4mnsqtxTzrde6ZtCnTEromPgRMbRCuf+zT91w8Tz91T2ktPIVP6SG/arj/s8/cKXlvFEusAnms4Eg6jYO45LJeSFHJhQlpAat5hs8k1FpO/9lJdm0ndZuDEamteOY2crRkgNFBst8jTwVzLUITjy7a4Vj6Xk7pelpO6gWlaqeeWu1Tc6iCp/peTuuelpO6g2uWs+Z5Ha13kqf6Xl7qZgM6kLqJVBJLWw3J7K4yTLSDqdzKN6ayYnc/pWYbvlaNj7FokLGokxjpWFGxs2lhPVZ85xJ3Wjni1Cu6zGPwZY49vBBtSjkLdzD0oZAfhH6Xk7rvpaTuq/UlaWTNKHXaq7nBWHpeTul6Xk7qBa4s+eX7WdxU52aPPNS8lzLVKI+tqntN5M4jHxjoSiOnTvMoDipI3ElU83DEpeSomLyGWMaiLHgvVxg29uaaxOAYWmwK6+SZHY7aTNHrMweNx4XjYP6pWrHiLAfMzlvR27VWIc8BrqTtjyiVgciBXC3quJWo7U/IKsspxVO0nkRSu8G6iWH2LJB9b9t1ooZ9TGyDmOarzx7wlTX8IvZ5Ara0rTbX2AfBECgm2jVJC7FokE0tDxXQd1zDRapQOytYcAkkFraMWrPJMpJ9d3VaeGINHJN4SGmhSE6saGDaAr1UEgkkktl5IqLjMKHClKXK2WpAcs9hY7HYUxu8FGtX+fRDTZWdtKOowNjltoVOTgo7StBaVodt/pRWjtBk/8wi/3oUrQ5MfpCLz/dX9PH7gpI+16AAm59mk9BuU4hlZYI6HY+ScNqvBwFGl4/xDj/np3PA2adIVaQex/ReqTcMQk+qwAdTS4OHGDoP0VR2NvKZ4db8TA0MXlTrHRIFa3jbLxE2Mgfad8FkLVKSPxlMmFleqi31SMFWOTYqiWO5O5KrtE19EHso7tTzxCSMtK1uEfRLD05eSkk7KqixOprZBzBo+Ssg6+XLmhE8W11rlmo4xgmLa4TlpzCyaZAe6YtIlZx3+N9qkw7VucLKC0eSkhZDL83LNjyV7BnDCOYTXHkteO1bDgVZJKK3Ht+8EQxrPvD9VNvH2s8KQVxx2USXNGD7QVTj+IQQWs38VDJOyNt2sFwCHiHFA03sqMFJ8xcbJslDaVcmfzvVV5tFaVobSVYClGitDkv8AMIvMf3QPmDRbjXimuHMWH5jFV1ex77FX8GN7pQaUkfa9KXHOHVIv28li8z+UAQyvi+bstI+CaXO2jlFMfGln/iwLaUEvcsJH8pTCfWYQrGHj7DVu4jwpaiZpViTTslpstVd8pJ9SLxe4e5YJarjPPocS2MRuPquJ5dwslaHTOBPCc9HjdHjBrhSK0gUNpWq6L/StcnxNExnk4beaucJJzYeY96yTZS02OYpaJmIDgyUeGpRSs3hKv5Bhhw3tHKtA5LUm9V7hdKFbaNJBPdItS6CgtK1vZb8rFkJ0SnuUjMe6atK1ne/7W1lHqPcpX2QWlawLJ7WO0ZPsSDk0+UNFk0O6jsxL5TphaX9L6AreOFzjwF6q7UuSUNFk0PFRm4l8p0wsJP3q2Cn4bhwD18VJf5Apzswa0aYmBre/UhG8XRXyG3BVZMpkfah4bhwN9fEv1H8MJ7LZGf8APhbGwNA29m6ac8ncm0GRu+kIvP8AdMfoI4IyQOVBj5bpJgB0t+7p/u68h4xwTo8U5xGz97Xr9c1neKcjGIiP3huChszN7eE5aXkjGls/4vJC5c1Ip4SxzmH64KbP++aEEFvC6K0tc0Ob8o7StBaVrC3ogUjtK0FpWvLxFIlaZJiNyx3I/FVRK6x9EEc7BWw54UOREJmUVrcI/wCsw82fBSL/AMKtZidQZKOuzvNWAdYtD549ptcr1DG9PLSJJcSUB57VB3a7a78O/JNufW5Neajf8p0h0wtLnd96W7InSGgvdKU+QDmaHdR2Yl8h0wsL/wA3QKdDw9VOxMnkwKYcxawaYGhgH2uqOYeiyP5d0q0uU2NRcPw6B6+JkvroHwU5+YNaNMLAxvcc1XvmLtz63iSgvsU1Y2mxQ/CDS5znmgn3yEmyb890NpvUlqRDZXtVMvJ9yctFkJ+kIvP90zqR8Pn6Qi/3oVXyhURV7TyDMKW0yzOo8QCWchsf6lNkZqG3bfzXl/CebGOeSK9nUR/UvTcPJqCXIn7gnvOxjBIW/HwvPePOH6/jxt/qCwq94x2ED2uaRYcNwvHeJ8lOGlP3DuDXJVciKuQmXRc+2+JyqrXNSC0rVBpTS4o9SWpBaVryyeAjtK0CQd23Xlhtq3yPEbmJ3Jw2/qVzgpNi01YPXssi2YtIddaTfktC3EueGyQtLr2d4HusSxF7QAlD8ixRt3gq1e6hvt5qL/zHPOmFpe7uOQUzD5BdSYmShzDB18FLOZMjGmBgZX2upV3F0aSRw3dLnc+XHEOTZUeDh7k/FSX10D4KZ6SZGNEDNA+8q2WdzjZJJQByasXTIoR/aDTZ75OG9KRJMSdzZ7oNaatK0SArhDyXdkp3UlrTJekHLxICyGmt1J7UlqTQclqWeStSQndSd4bP0jH5D+6i6k/wyfpGPyH91Wyx+o2r+nO/cFjziDHiC4GqcCf0XsXD+PEkYI6gfBeLY8/xHlb3gDNrjDCbLeQ7BJuM8Dhdk1zGL4g9o6XolBZzijJ2zwuFAECwSnc54sgwzfXdbq2Y3clea5/xtPiiWj+Gzo0fFWZpGgINp+DO94e0VSo5o9Li27LTXgm7XL9pPMrm3+eiFOHNp/YCGAHsI7StBfU7fBdw0b5nBsLDIT93cBeC1fK2MW4rt9ei7hWvmdphYZDdbdFrsl+TN7qfi36R+GP3W2wmAggaGQsDQOoG5UMk7Y+0DyNVB4jWMyX5NXOp+KfQ/DC2sGXQxxOgiYGgg14HunHPXG7fuqAzz5AR0ECmL5wQ8rEPkeHlkhJLDt5LmpWvF+B0ubO3kdnUqYP6rp+m5AngDguWalAYZyD0ndS5rTepc1IhtHaH7yU7rS1JrUlqWVrQ+E+yMPcAtNBw41zVlYptJDhvS3eQ5o17RR9iD5vkabCaNKfE+Lxu7VRNwwRyKgyZBIF6AACuOgBVFuVIBaJPwYn/AAvN35fKD9VPcMYV4zBji2gABf6rePwLT0RYXAta4ED2rZ+U6RhBUcOnRwyB7V4Fjv8A0cjwWZSQkmM0SK9ibxp/ivTFpZ9pXZdofGGvTk2Ic86nOJPiSfegHu+C5fiB5rkLXyO0RMc9211dUfYvEutYJbCKsUi2SgY+V2iFhkdfIDYLW5J8mj5P4mKfpZz0N5+WxW5wGXwYdumBgbX2jzKryzMjFkoRkaqPawLFZN8mr30/Fv0Dn82B/lbbB4CHDjTDG1vjQtOGUnqVy0Jlzy72IO98kht5RmQnnuhDuygZnjNIDW/WJA9imMbQA/RVX7q3O+VEDynLSPJDaVqEnnhbkLk+GbNG+M/bBrwKwAa5jnRu5tNLfxuorN8Y4DS5mIaPVOz/AD6Jz/G9S2v8bkrfkGBvZvb2qbWlqTYde/l70guke4ilz32hOaktSbtLUvEr1kJwP/ypGCxxhcHNJq9woepLUtHsDxypInmJ24L0jJc5ErRvv5q6abXk+X490L9TeXUL0DJM4bM0EJeyccsdfwnPA1ATt2ntXQXYxuuNKKPmqRRNvHC+dsd/6PUeEOkdoia57+gA2/VbPB/JzJLI5+Jfojv6g6rY5fluHwrdMMbR+ahaWpp44/lPM2pDpnKxWSfJrJIRJi3BreYYOdea3GX5fh8M3TBGB+Y8z7Ub5SeaG0Hn1JzjTUKlc+Y7nlOvlJ5oSfb8UFpWhxJdyV4NpGXIXy6WlxXLULEOMrxG3kOauYcDppK+FFM8MamcK0vk+cdyF0Fa3/hB82GbV0SaVJqBqTYOgtMcHbuKMrtoLStDQaVmrRLmJw4mifEeTgT/APS4SiZJRFKxjTmGQOCimiErC0/K88+bcxzmO+s0m/EXsiBV5xlgKe3ENGztnV0VAd912bS8wZMIlXJtSxDjzFnwiLkrQrvRFKJ6Q02laJqFgtE1pJoLV79va3a0yHa0cpMBJob2tnwrgCwXyulByHICfWI9y2+EwgaAgGXll/8AEJx07A8I3u7UloRs5oQiYd0NukYrcbWYnmLibNps9FyTmUNrl8r7KY2tr2oiu6kFpWo93wpKRWlaG1wuqz0CzRe4NasONC0GLn0tI+0dh4KZk+ALW6jz7qBgYDNJqP1QtHMNMZrbZO2nYvpot57QbJk8jw0KpnfZPmm7QkrmpKE8pklcUWjbTQE4ClaC0rUFqSkdrlobS1e5YJWCingE0T4j1Bq/vdFgPmy1zo3bFhrz8Vvo3mwQs5xhgA1zcQ3k71XV32/dPP4vqOx/hd0UpfkWD5I/I3sKkStcHw2SaumNJXPCF1oJNBajIMh1ese6ocsYHSAHuvSMuLGtHIINmyPBoJn0mCMM8rlNwmEDB2UlV0+eQN2c9o9tKtxXGsDDVk+LRaGNilcekaflRM7ctHaJjt1hcTx+b9Rl+eyc4b4vlxGM+acAGloNA3ut34r2jc5RMzoXu2xmypMp3KC0pjuUFrkL+06hOWuWgtK1qTytkdqPiHlzhGOvNFLMGi1NyPAEkyOG59yYdIwvJJ5COAqGZNsFBWmVYAMb8Us4fTaVixtBM4rCh43TfPF5I9gNIRG8NduKy9hFqHgp02QAm9/YomJyRrBuT+qWJNDLbO5Em5oPACDXfUJWo8EAbfM+1O2luYbHUiTTYR2laDUlqUaye0a7NC2WJ8RHTbzTepE2Sq8+asYuR4ZGuUM8XmYWLBfNljnRu+s0kfouhXnF+BDXtnaKDtneY6qhB5Ltum5fqIGvC5LqOKceZzU5HKWkEFOux8hN63fqUwHJWrxjbu3KoJ3hu0Lr33ubJXAErXLW9KIuJXVacEH6RZ5D+6qrVnwT/Mo/If3VTNP6iiOmf92rUzHcoE7j4XsPJVjsyI20lcSmwJmO6XWGTtKnWlqUD0n+UrhzK9tJWowpbshb+VqkwVLKAPqDn5rXYNoa1YfD4zRelhF86pSvTMnZybMPJbDGIwwoTLEXuskLcakazeS46R/1r9qvpJCGk0bA5IyyUyN3AV/qqOaWmkOKxQYLKzeKxZkPgo2ZZrKXG4yBfJQDmXdpSxqk88p2RigiOM1oH8lYJKB6T/Kfcl6T/Kfcl84c7jyEQ8rAp6VqB6T/AClL0n+U+5eOHL9LHlZ9qeSuAqD6S/KUvSf5SsHBlI6WfMy7tWMsAnifC7qLHmFgzEWuLHfWaa9i1jc2og6TsVScSN1SiWNhsjcJ6/GsmSE+OQcJT17E87d7O1XEpIdEv4ZS0S/hlPnnZ9pJGNKeKRWuWufNy/hlLRJ+G5bGeP7XvSS/SIK14HafSDCBsKBVZDhJnmtFeK3HB+SGKRryN7FlUcydhjICJ6dhyNlDiOl//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4" descr="http://www.workingpoint.com/wp-content/uploads/2010/04/anylogic6logo_onl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477000"/>
            <a:ext cx="379511" cy="38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AutoShape 10" descr="data:image/jpeg;base64,/9j/4AAQSkZJRgABAQAAAQABAAD/2wCEAAkGBxQTEhUUExQUFBUUFBUUGBgXFxcUFxgUFBUXGBcYFxUYHCggHRwlHBcUITEhJSkrLi4uGB8zODMsNygtLisBCgoKDg0OGxAQGywkHyQsLCwsLCwsLCw0LCwsLCwsLCwsLCwsLCwsLCwsNCwsLCwvLCwsLCwsLDQsLCwsNCwsLP/AABEIALQBGAMBIgACEQEDEQH/xAAcAAACAwEBAQEAAAAAAAAAAAADBAACBQEGBwj/xAA6EAACAQIEAwYEBQMEAgMAAAABAhEAAwQSITEiQVEFE2FxgZEyobHwQlLB0eEUI/EGM2JyFdJDksL/xAAaAQADAQEBAQAAAAAAAAAAAAABAgMEAAUG/8QALBEAAgIBAwIDCAMBAAAAAAAAAAECEQMSITFB8BNR0QQiYXGBkbHhMsHxQv/aAAwDAQACEQMRAD8A+LV2pFdAq6RE6BVwK4BVwKYFllFEUVxRRFFFIVssoq6rXAtFUU6QrZFFFUVFFFVKdIRsJbSii3XLYpu0lGgWACUVLdNLYoi2KY4AtqmbFqaaw2Fmm8Pg5POaF0Oo2ATD0ZMNWrbwR5imLGC1rlIWWNoyjhOVaOD7PgTG9amG7Pk7VpNhcorr6E2up5rEYaNBRML2d1rcsYCTJp5Oz55U6aRmlbPPHDcgKLY7JJ5V6rD9kgb0+mGA5UfGUeCXgylyeXw/YM8q0LPYajetm40ff8UrdveQpfFnIDxQjyB/8cg+4qNaQbAffpVHv0rcxVOoyZGeSERt7g6fOqG6CY0Hr/7GKzLmLpZ8YRtVVhZml7UjZN5ObHyGmvpP6UIXFI1I0HPr6kH2msd8aZmdfICPKNvShZ2MnUgbnkPXrTrB8ST9qvoaN4ZWgE+/7GgKrahZPXSdB4H1oOVRu5XQHiQiQeYiZHjS11j8gdCDE7TFUjEjKbuxpsFm1lDIO8Ax6gCfI1KXXGsCeI9NddBsNalN764AnB82fn4VdamWrAV4aR9o2WAqwFcAoi0yQrZdBRVWqoKKq06QrZ1RRVFcUUZVp0hGyKtGRa4q0ZFp0ibYS2tNWVoNtacsimoWxzDrT1vDTQMKtbeCsTFLLYtDcEmDiD7VopgSYb7mnsJh53Feg7PwA261nlKjVFGNb7P0FOYbBRuK9BbwEUVcLSawtGZhsFAmr/0mY1rJYo6WQK7xKIyx2Z9nAgUwtoDl8qYb73oFw+VDU2SlFRKN6/P96FdcDl8jUuv4D0NJYjEkbq421+Lfw6+HOfesItmPLlUSl/ECs+/i/GqY/FZjOblsdDvsdI9qyrl2t+LFtueNn9pd0hm7iaWuX6Wu3PvwoJu+NaowSMblJjDXqopLGBqT4gfM6ClmvVol1a0AGtleHQaXnIiQJkjXQabAbA0ZPSGMLKLh7gMgRl1J0YCNdYnYakQT4Ud7rMC02rnJTcWHOn/xr0J25maXZF4kGdWkSqnNaSds++kbzrMiBQmvsGbL3d85cxZgIQCYEzlA20B8PCpN333+S8cdbd9/QbF8oYbvLYboRcZ22Yljz20AHpzq9xWylcmuyWpW407Kd/X11NIviwMpHeWiRrcfM3DBkJodTyIj61YEOmYogtiZIgXCFnzAJPImTy5UON++/r9imnvv0+4VrKnQOM4MERwrPI3Bpp1mpS732TNlL2kgkC4ACzEfgB16c9K5TrW+GLoguUfDxRFqoq6146Pq2XC1cJVVWiqadIRs6goyVxCKOtunURHIiiiqlcFuiKKdIRsslMItUt603bs06EbIi01ZFXs2q0cPhQaIu5XDrW52a2tBw2BrZwWB2qU2jRj5NbssgxNenwVuKwsBg4r0GFWBWPIbIjsVwJXUFXqI5wCuNVpob0UJIFcPnSOIv/8AL3H340XERG5H06e1I4l2iQQwn1k7AR+KD6e1aMcTz8830AYq43NQRIGkTJMQPHy23pDEYtQBIuKdSNTHThJkc5LefWr4rEKo4rZG8ZdjGkAjSDOp/ig3cTmBC3A88JEQzn8iDcA7THPzrbBV0PJyW3ycv3SwIDJc/DoIYz+C2NYnrHPw0xu0bybKIYE5iplNNgvUePWa52rilAgIAxJlxIU5dIt8ivKfDnvWQl1nYIoksYE6e56eNascaVmacb2G7Su5hFLEamATp4+FCvW3UBipCkgAxvMx7wY8qsboQL31pu61grrnc7MTIOXKDABExOutEbFK+Q2ruZ5lLbSyWhG7FuaKPiJ5DSneRoCwo5YS3Csrh7hPDbYGCZjjIOkDi3jlrrRHKsDKk8RL4hTI4eJiiwJGkaCBvrpSj3EdOK3/AGxJe+NWuFdCwlc+VmOpho6c6RW8eLuLrd2HUW7bGTcuaErkB+GdddNp1qblffp35lo4h0YmAws3SLY/NEtcYRlQABtQIkAbcqmOxRGXvbIVeKFSBmYRwkg6ASNN/XWke0e0bgYNiLalgrd0AQVmeJmIYkxGgnSOVFwmK+E273e3nULFwsQBGZxOhUCN51jag317+46x7DNrGZ1VmuLdcnhtZR8bGBvuwE8TCPrQMVbhizrlZ/8AbW2QFBESxYTtEmBrJNJ4m0c5W4Ju3SHzgHJbtzqwUQ06HcDSPOoQwebF3vDkOZiVJQSIPeEkAnXYyKCdcDeGOY207Mv9wXWM6LGg5tA5TzMTXKRTGraHdlDbuiFLzMFvxEg6iIOUCPOpR1SXH49ArEn36nzIXOooqgHmKGG8K6FU/cV5yPbYYWqsAelUVCNj70VbzDdZ8qdCNsuhFHtrQ0uIefvTC2Pyn9qolfBJyrkIj9aOkGgqG5ifKjIAfCnQjDLaotsEVy1bjnTdu6BuKbYS2XsMelauFtE0pavDlTlnMdtKDRykjawKEbmvRYACvOYBDz1r03Z9sVCaNGORu4Ra07KUjgbdaqCKxTNsHZYCpNSaoXqY9kdqRxN4DefSi37g1ms3EZ44CGB5HpO0+on2q+OJkz5HWwLEYlspKsCAJPhA0+mgrMxfaCr8dsrBIkeGuUHqdQTymq4jFofiBRtCG1mTrn0gk6SBt+iz3LmQlGRhkJgxNpIJEsNCxE7jdTymd0YJcnlTnJhLuLJRst1WEQ3I6jS3b8TtseXOYQxN20ZFxSkGHuAEopGgtqyzrGUEkTM7kik7iWSQMxs3YBGYgZEAkEkwC7LruNW5RqnaxN+3lVAL9sNcFtQsFlU/7oAE5ZYwSdzprBFlFLj0/RNqyXLVy8QlslkAJTMy6IzELMbExt67Vm2Aimb6v3ZBghSVdumYESNzodSBtRLeOtXGYO5sFgz3WByF2Ygd2AJhQNYIJOvM0XH3L47u4ct3McthPhOZ14LjrlhjkAkTAkDaRT62tgeHuFuYgsUa1eW5cJ4EJDCyrCc7EHRrYCyzDfkYBpS4bLqAUa2izmvwSHccJUXcp+JiWLEcgAATqsMNh7pCWXKOqkux0JGixlJCk5iZiFAG5pQdoXEXUpfw1q53WyqLhWcg11YAw0a8p60l+XoUUBpcRdUZrTm5aF0LZS4CTdIMmEAkhSZ1gCZ0OlB7R7UOdnv2yt0IFtiSFGpOfOGzMwMxBga+VKN2mjO1xR3d7ht20GmU7G7cbKFMzlyxrPLetK+92yYe2uJuXJAgRC2wBly5P9oE8soJnlQch9FBbV90M2byYi48Zix0VEBJbMH4UBIGU79NNcy5aGbu7nBdZ+8e6dFQHVcoUxxSNWiCQNKUweEMolp2S/xPcaWQW1H4IjMzDfTTXnuO4nv7Xe24Ls2U3LiB3fIR8Lk/CPDT1FBPcbRuN3MPcUuthxcDKvePKAgkmENzNEmBoDrtUTH2xlthTh7khGecuQqeMkgy0kbGAPSarh71piqYRmtMxkkltFVWnMpJzPrplA5iaDfssjf08Z2ukXLjgFrndgnQWzJVhxHckz6V2rzCojZUq3d2XW694HM0hnC8wWDFeLed9NeVSlXwyFguEuGWVs/HCi2I1ZoHPca7+GvK7XXUKimeCFw9KILmkkaTHv8A4oQHQ12D4fSsCbPTaQdCvIx60wpPUHz0+dIEDmD9+VWTwYj76U6mJKFmjIPxL+v0olq2PwMV8j+lIpdcdD8qMMSPxKR6T86qpLqRcJLjv6Glbu3F6OPY0wuLQ/GCvmNPes6xeX8LR6z8jTtq6eYBHt/FWT8mQkq5X9fodtWQfgb2M/KmEtMNxPlv7Ulbt2zrBQ9Rp8xpT1lnHwuGHRtfmKNitfH7+o3Ytr5Hx0rVwgI2M1lWsWfx2yPEcQrW7PRW+BvT+DQZ2/e5uYF/CvTdnWZisLAWisTrXq+yrNQyPYtj5NfCpApgGhL4aVDc66Vhatm5OkXa5SuJvAb+4oeJvaGRp1+9vvpSF66w+HjHTnGg089QPWqwxmfLmC3r7RKHNH+JHXWQPKs+7iUMzKtqDBieQWdo2knpQbGNVmMNkY6RoBIGpIOkAaDxk89FcTiVAK3ASIk3ACQqEkgtoSGcifJh0itSx06MTyalYa9cYrOQXlkwAILuJ4iNsohlHhl02rz5w6sJt3BmkKEOmd1hizKx0QAncHRCTvFELXAGew8LlZoMEpbJzKAdeMhc0CI01k0kccjErdVrNyQqsZTurQAyhSSCD8W+5YEmJm0U1wTasFe7RNsNbvpnti4e8ZZJe4eNQxJAJkCQYMLHWQYO61xz/TPkZwXI+NbdpWCooBXVwxzSsKM3hIsl022Btjv0l1sqdGJ0a7dDBeISCmcwYGhEGsftC1Ydgik22UO+IZgwCKAMw7tiBOYwFXqBJ3prXfoBRvYY7VxQIVr1kLZtZwmUki854VhgAy2zlLTzg7k0qeyHQjuLwuOyMHKlQAjR8LyYDEkDZjqRvQL+MxNrumuiQoPdBioCXAgCu6rqWVIgN4VbAG24RMNddL7LmuPxzAUm5K7M2YgKF10nNSt0iiTS2B/+VQhcPiLQtpbJVyJM3LQIjhHDLfERJM6aVxcUEIvWSTbtt3WHtsCS7uP7pticywTIJk6gVXhQtauqGsYdpuOsw1+4OBrqqZMAlYU6EeNBbs1StzF2H7pVJe2CJI7sD4mJ4WZhwrB0PSlbRRJLvYb7RxFuHbF2yLrTlUZiIRQqBGVokH4ixnw10Rwdm9ZK90Q127bzPaKhgtsEFS7EwAdDBiNjvVcN226EXMVbLh0HdEKgAUMc4URAzGJO+niKFg7+WGsEd/iLjRaXK1tLeaQrhhuCJG0Aa6aUtjKDSr/CXcWdUugpeuXVN264HCARl7uNtCZI5eG2sGe1CYV0uli1w5ijZICjvSwYKAdIDTsDvNJ43FrYQjEWxcuXc7Z4RluN8I4zBQLoIUcgQaQwmFdO67lj391SxRcrqLRgqXJ0EwDBn0rrO02rf6Df0i8GHIy3nfM9x4hQRIVMphgRBk8zpE6GvYS7YY27RNw3U1i3F0KDuYkqDpz15xFJXsZct96Lqlr10AG4xVl7oj8IHCSYEEHygitCzaWzaz2bi3C4trkMFbhJHAqKQ0iTMnXUEbwdQWmUw+LspbyhHS+qlZ1RhcP4s86KPyx10qUG+sNcu4tCXYZUQbFoEcSk5coymJmCPWV1oaMTxkCugdCRXA5q3edRWLY3blgzeB86sLn5kn51QMvlV1A5NTIR/I6HTqV9x/FGSTswP34VSG6g1O66p7U6sR0GKnmoPl/NEtuBsWXzmPnS6iNmYfP60VHbkVPy+lMmBofs4p+RVvl9Kcs4n8ykeI1+YrLTqU16qR/Bpi1dH5iP+380ymybgu/0ekwOIB2b31/mt7CuD+EE9RXj8LcJ0GVvv1r1HY9qI3Hzqqd8knBLg9h2NY1EE+R1r2eFWF+9K832Db2r0ydRy5dahm8hsYbNG+3Wg4i7A11Ebjl9/e9ce7oSNR0/asvEXystbOYbkfr6bx/13qUIWxsuXSjmIuMBK8Sz8M6xMQD4yR70smJDHgORolug04jHhIAiOfTUBvqRKNlI1KmdwNyN+EbGNTHOlMYy3Gy5e7u7xI0MDIojcBYYmNAD1ArZGHmee8ls5jsrMe9UodAoEbxwIraieIkz/wAdgDWdfxdywSDF9VcBgNCbjJIEkEkjKDtplWYquLxhtsRfXOpLorkSuYsFdyDqSBA8lgbzQLd5kYf0vHmDLbVuQGU3LuYkQM4VdfiIPIRVapd0ItweHxAuFmS5kZSLhUad7iGYuq92WgqrZUEamZnoviGBcpiQNcrvcUFlAgrZtqwBKAnPJ3aBB1khxFi1df8AsA22UKlsSFdrmYku2phVVWlt5A8qXu33tOVxKm4gfM7KCwZzbGTOWjNAI4DG7daSTReMGVxGHuWClzDsD3zZLaEZiUucS/FodMk8hmHU1n4jta1dCW7yBe7JuXWOr3HUNmVcoBDOzEkk6adBTt60jAXcO4W7eY27aDKcivKtCgSjBZYsIAzEDrSpxFi9lt3Atq3ZkBswCvcELCXI+GJuGeJtOlLqspp6h7N/EW1W8w75rgVUt5iHUXP7gCsF4iQoLaSRGtYtrAC82ScuIZrl66crju1mBaW0YzMSQfXehWLl20RetHvLZuXbNpHzszodyqCDGwJWNaqmM79wjcN+9e47jLl7pUGVUtQZGkyNNgNd6VsooNW+/sdexctHI6G7hsNeLNlWEZjE5iNyNjJIGomKYjD4ty7MLARVXe3aZpLFrh3ACjhAEnYSKtj8PfRDhsOO8QWwGJWLqC65JtklsssdcoGbiA5ClsJ2XaxTMLJyJZW3bkIDcuEzNy4sgKNCT5Ab0jYdq1N/X9fEmH7XUFr2IVbgb+1bKqkqtrfLaYgKrAjUba1mm/a47qG5buFmdAgXIgmVWZzDTmBA6Gi4e5dR7d66jXbFjNbQxNuASqlOUZiDJ3gCZinks2cdcZyWt5AiASgdviLXXaCABtp0AkaChZRpRd9O+gn2Z/qJldmu5rhKhAwIVkCk8KaQobYxB0mh2u1ED3rwBt3HIyIoU28rTnV5GoiOQ16UXMt03bmIGa0kWFu2wFCMpARhbB1BXXnv0OmVew0A3ElrWdkQmM0rB41Gxgg0LHUY+R6aziMoN3FoG7wIA4W3dVV4iLeQGFJ11I5nprl2MOG73Eoe5S282ydZaZVB4gR1H1rMwmJdQNC9sOrMhk22bkGG0kTWoAuKe2lpO6gM10gKEEH4gogQJiTBMgGd6KkK4ae/6C3Mc7taOKVlshs/DbgOdTOu88/M6VKLd7Y74lHACG4veXVzHhU6MqkcC7nWdz1NdougKL8vt/h40CugGqZa7FZDYXg9KkeFVFWDGjYDseYoiOfzUMOauH8KZMVoOl9vA0QXhzWlg46VcMKdS+IjivIaW4v/ACFMWTOze9ILHWncJZk8qdMRpG92XhPBT5V6/sy3qBr9a8v2emWvXdgISwrRjRnyypHuuxbULr0j3rVLRpOo2PWlsGuVAem/kateM6T0KkfTz/as0vekGL0xA41jrl0I3Xr96R1kVnDElzKEB9NDszb7b/mMjYBatiL8khpW4NtNxvoOfM8vwxSOMQ3C0cFxVJMc9IMEbjVVHmemuiEKW/f6MOXJb2AYkKwzKStxIaIksx+CNgcxhpE7jlslfx5MW7vCZIFzYfFxXAxgTw5VI01PgKJ/UK39u4Ml1WkMDHGx1aV0AUBecQNNhSeOxIZVW8oUPly3IAy2EIMxJKuQCI551HICr10ffy8yMSuKJUrnOeyUKqw3TDpkLFgq65h3IzDULOk7Z97ClCLuGfKbwcIggf2lGaczEx8IPgSNZBoeKt3LBHeBrloi29xdXyWldsttiYAGaZGgJXwrji3cl7LKr3pzoSuVbCA584VZSciEkb94wEjdZbIvjW6ODtYXmWB3dwZLVoAkBS7CXziIACqAv/InXWp2gLgHd3JexbYPdcLDmSbmQqzGDmZZ6ArO0UPtLG2r9tnuIyXMoW0kmSN1KnKAwzMw6AJA3FKO1y0rWWl7COBdKLqCcrNbz7AzAOu43rPLbg2QjYG/2axVLtl8t28ScikKq22Vi4kn4UEKSdOKNxQD2ikLhcQgtohhtTBKZmVeH4ZYiWEz4CnbaFg1+24GIuuQLYyFeJwBbKEa8ILE6RAJnWs+5hwWGHvsQ9x2v3LkoS8Ke7W0x0E66+m0UmofZ3f7BHECyzX7ZLWUjD2UYuM+cA3e5JllAaTOujRM0DtNrDWbly+CmKuSchDoymYtgIdMmRRJOp89Ko3Z9yzcN6xF2zh3zLmZWBKqDcy7SFOhYAfDRMNj8NiWL4mEZAqquZ5CDM7MpWC9wsT7zHUWdX/XPxXPyr8idh8Tg/7dvKxZFulQhdrTMpEkRwsAeciI2mh4RbeJNjDrwwjvcuMJuM5GZ1WDqojQc9Tyq/Zvbxw6G4St5r1wsVLkXA1skKbpgypJBjQyOlcx1jDDCi6twd+wRtH4s7kF17sfCqgmD5axutlGmnut31X9/Ib7XOIVThba94iW7as6oxuLb0IRwpIB01gSRFJjsy3iGIsMqpZS2rXCGJu3GkBhb01JBHKlOyO3nw6soVXBfvQWJ0uREmPiGgMHnrRcPe4bKWHJxN5mZ3Qm3kDad22wbbMZ2jQ60LDplH1/LYnje8Rv6d2BWw54fwSdSZEHUTvrE7ULG40u05EtgbC2oQabTG531PU0/wBu27tmzbsvlK57rl1YsLjlhObMAcyzEneR41iKa5uisN1ZpYPHkIbTHLbuOhuFQM2UHXzHOOo93u2cJYVFbDvqxK5Q+ebcHibmskbHkdpBrAmaupjzP0op+YHDe0b3Yv8AqDuFyFCyh84hssmBo2hkSAf3qVhgg+H09qlHkV4oXugGU1MtMxVgtT0DaxXL4V3L4U2Eq4tim8MV5BHL4V0Cnxbq4sim8IXxkZ0V2K0hYFWGFFHwWDx0Z9tK1sGmWr2sGo5UzYwoJoxwuwPPEfwBNfQP9JWJIrxmAwmor6V/pfDZVFaq0wMc5qUqPS5o9BPpzpHE3QuhPCxEN+Xnvy6j/NNXNRI33H/6HvWP2jjRxLllTBjodJj5j1NZ8cLZ2bIooFjBJKsYuDVDoJOgUAdc2UbfgpFr+dglw5XUAo35mEd2Rm3zMxY9YXpRBeAHdueE8SPtzygnXQgZzGus0vi1NwqjjK/xBhoZMZRoNCq5iR1Ajea1JVszz27A4iwr/wBq4YuEtlfcQrFrjawJJzKQdoXoaxz2oVHd3uK24R825NlDKKF5ZikCds7HWZpvvACbOIAAeFDmFXu7ZYjKx2BYHXnnJ5CgHELHdXdbTEXWucQhIy2EuBBwkqiEGdQYEEmi9ue/l6FIgb6XVtAMxe3cUXrxXV7dshTFss+q5VYDSeBo0ms6/wBmG4FuYcjPfzMbaFURUYg5eWgJRYO7cuGhnvLakKGNm6BcuALLLaZ2UZniFLJOvQ+tHtMzq1+xcCX7zOCkplW2pYmVIkZVVWz78Sgamkk2jRFUD/8AN2boY3xle2sWwuec5GpUrs0raAnQAczVbF42gMPdhkTK15obMrOe8a2xBM8cZmGsCOVZGKdDcW06si2Lb2oEFheBYs0/iBuE6Tt61iX8Qes+PUnczUZR8jXGKao2+0cWi3y9k5QsEMBAJygMQp2BM6eO1Z1ztdrpZHIDYh7StcMQtlWEBVAgAHWQdhHjWVeuE8yetBzwOs8vDmfM7VN/EtGGxv8AbeMFlBYsXs1tlbMOB2UFpILqBAbQldxzrzr7a86rl6e3P+aoG+dSkVhHSiA/m1j38B40Nxz38f3HKiYjlH+T1oIaNedCyiQz3Di2HKnu2YqG5FwJI69fnWjh+xbq20xNpgSA10AGGVbZIzTsdjpvod9YDhe0FuvYTECLNoZcqCAdCZIBmScskfKu9q9pK3BZD2rZHEgY92zSdQsxEQPGNhQ+Ir1N6e6O2u0xdJGJY/7ZS2wWBbaVM5EAkECDoeXpmEjbbxG3ty+9K2LGLtXRYw7HubKAu7Eglr2UyQY25CevOBSHali0pU2bhdWWSDqyGdmgAbQduo1iT1nRq6qu/sLBeu2/p4V0vO9czRp7+f8AH710AHw++R/ej8EMWFSqc6lGwBQxq4Y0srmuhjQUhXAaDmrhzSgc10OaZTEcB0OasHNJBzVhcPWnUxHjH1c0e20VmpcPWrNfPWm8QV4jSN4mncG5rAS6etamBuHrVYTJTxHsOytSK+l9hLwjltXy/sR+Ia19T7GXg9P4quV+4ZVGpjeLuQp3AIlfM6MPrXmsW81tdqX9AOusdCNK85iWo+zx2sze1y3oFfxH9vIRrmzA+BGv0X59arbxxuAWnOpICtqTJYDMTO4XMB4x0pa+00nnklcubMMq6kQ50Vhy369TWlwVGbG3Y/ibIdxbvEBTwo/AB3VnNJBJMMxKEmPh23FZa4lrB7rEAG3dIuFjmY5QBlBA1ibaAjcCRzo925tZvH+20KtzRQbFokgL0zFbfEeQWsHtDtF3LjMSrAJxASEV8ygkDedSeZ3qGlvY2wVmoLmWVVWezfY3GWGL28Kr92DIOzIsARIExvWPj7ots2Iw7C2udbdsBdGPdg3SqsNFBgwR+IbEUnbxjoeB2UGNjGizE+5MeNIXmzaTETHTxMcjoPOKRx3NUI9Qb3CSzEyzEmeZJMsT7/WlbjTvv1/f96uz6/KKDeHyqM2aooAy66+fp4Ggu0mjXGgR6nz/AEoLLzH8jzqMi0QTVdW0k7nY/Un6T51VR7c/KuNrr9gVJspRy6ug+tBLUW68ae45VRUB2nTcc/TrSJeQ3HJwiB5/Ifz+/Wpbb/B2qhbWat9a6wl7iydPbn6da4hjX28/4/aoVmKjXJ39Dz/mijn5HAasamWNdxXAa4ARDyO30HhUqRpHPn+g+/CpTp0LVgZNdXxruXxqZalQxBNdArqgc66AKNAs5FXVagirhhTJCtnK4Fq4bwq6vTJIVtnLVutfAW6zbTGtbAzV8aVkcjdHquwk4hX1PsvRB0jXy0r5d2F8Qr6d2c3Cv3yrTl/iYL98B2q3EfT3jWsK+a2O0iZM9BH0FY181bCvdR53tErkxC8ef3971nXlJgDcn5mtDEUrhlQsc50KtHi0aDzmP8TV26ViY1YXtW8BauB1zZf7Vh8uhFtsrGZ0Og10kII515S4dNfIGt7td3Re4cK2SMhE6FiHmTvoYH/Y15+/r6VCKpHoQQq2hpW/p6/T/P0pomTrt9BSuJGv3tU5GuAq7dfIHp/FDnry26E8qtc129qDcbluP16j76VnmaIlHE0Ft+lEckDTUfTzqgucyBpt51maZZEZeWx3PTy8PvpQmOXzH1rjsaoW5HUfP78KRq+R1sUOvnUuCNPfz+/1qxWBPoP38PvpQxQew6LAzv78/Xr9aqyn+eVdYdK7b+XTr0FDnY4sTCgdfp96+1UAolwTtv0/aqbVxx0N0q6AHXb6E8vv6VQa1Zun34mmQGQ+NSuqfb72qUaABmuiuiK7NSoazgq6ipnq3eedNsLuRUNEFv7mh56memTQjsMEHUURYpXvKmem1IGlseRx9mtLB3h4Vgq/3vT+FY1WEyU8Z7bsXEcQr6RgMRwAjca18i7Iuww1r6R2TiJT2raveR5uZaWa/anEuYDQCfGM0D2OlI43DDIdeJFBnkytkjnvJbXy9HLFwkZR/wAonWZX4d/IgedZ/aDBQViZyup/KpzHL13amhadGLJTtmHiDv7UthlTvUFz4NZ1IHwmJI1GuWnVdVcFlzrrK7Tp1+dIdoYfKMw1QwM24z5FZwPIsR4wehq8n0FxrqB7aZ1gMcxYm7mJkkOoVA2m6qp/+1YN4cx/in8W5MSSYAGvQaADwiKQub1OqVG6HmK3NvE/T/P0pa4dPv5UzeE6j/FKsZqMjXAWcRr6D9fvxpY0zdbXw2oF1en+KhIvEXMz41W4J25cuviKIdvPQeXP9veglaiyyB/r9KqEmisZ336/v+9UdY057n9P39qm0PZQtrp5R4VMvTfp+37VImuNSjFQNdN6vodOnz6mrTpruefOPHrVCvzoVSOsh3qZp39+f81Jrqr7c65HHcsCeu3l9/rXBXc2v3HlVgOm/T9qPPAPmcipUAqUTherCpUqKHZJroNSpRAdroqVK4B2KtXKlOhSwNM2GqVKdCs2ez21FfQuwLp+VdqV6ODg8r2s9FZuHK3/ABCuPBldQPqaR7TER/1/WpUq0f5HmT4782Y9470KxcLI9s6qFa4B0cQAZ8idKlSqT4GxGJcMz6mkm5+1dqUkjbASc0C6N/IfOpUqEjVEVP0pcmpUqEjTEriRrQDUqVKfJSPCKga+U/IE1xNTB5n7NSpSdRwR2rtsSQOpA96lSkXI3QoTNWVompUpbCS4sEiodh7/ADIqVKZ8sC4RDXTUqUDgtvXfkCfapUqVS9hep//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web.utk.edu/~mjzhang/images/UT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762" y="174353"/>
            <a:ext cx="1876425" cy="781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 name="Picture 6">
            <a:extLst>
              <a:ext uri="{FF2B5EF4-FFF2-40B4-BE49-F238E27FC236}">
                <a16:creationId xmlns:a16="http://schemas.microsoft.com/office/drawing/2014/main" id="{0689B341-44D7-A547-A69B-AD39441DDEFB}"/>
              </a:ext>
            </a:extLst>
          </p:cNvPr>
          <p:cNvPicPr>
            <a:picLocks noChangeAspect="1"/>
          </p:cNvPicPr>
          <p:nvPr/>
        </p:nvPicPr>
        <p:blipFill>
          <a:blip r:embed="rId5"/>
          <a:stretch>
            <a:fillRect/>
          </a:stretch>
        </p:blipFill>
        <p:spPr>
          <a:xfrm>
            <a:off x="5943600" y="4166616"/>
            <a:ext cx="3200400" cy="238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1D762173-715B-CA49-B959-63AE27F50B47}"/>
              </a:ext>
            </a:extLst>
          </p:cNvPr>
          <p:cNvPicPr>
            <a:picLocks noChangeAspect="1"/>
          </p:cNvPicPr>
          <p:nvPr/>
        </p:nvPicPr>
        <p:blipFill>
          <a:blip r:embed="rId6"/>
          <a:stretch>
            <a:fillRect/>
          </a:stretch>
        </p:blipFill>
        <p:spPr>
          <a:xfrm>
            <a:off x="203998" y="3962958"/>
            <a:ext cx="3322218" cy="1871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4DB2E1B-9EBD-8C46-9B4B-11886FC0AF78}"/>
              </a:ext>
            </a:extLst>
          </p:cNvPr>
          <p:cNvPicPr>
            <a:picLocks noChangeAspect="1"/>
          </p:cNvPicPr>
          <p:nvPr/>
        </p:nvPicPr>
        <p:blipFill rotWithShape="1">
          <a:blip r:embed="rId7"/>
          <a:srcRect t="34758" b="31624"/>
          <a:stretch/>
        </p:blipFill>
        <p:spPr>
          <a:xfrm>
            <a:off x="3595888" y="5016442"/>
            <a:ext cx="2339166" cy="78637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B5FD764E-EE10-45E0-B311-E0B7E4A03253}" type="slidenum">
              <a:rPr lang="en-US"/>
              <a:pPr>
                <a:defRPr/>
              </a:pPr>
              <a:t>10</a:t>
            </a:fld>
            <a:r>
              <a:rPr lang="en-US"/>
              <a:t> of 23</a:t>
            </a:r>
          </a:p>
        </p:txBody>
      </p:sp>
      <p:sp>
        <p:nvSpPr>
          <p:cNvPr id="21509" name="Rectangle 2"/>
          <p:cNvSpPr>
            <a:spLocks noGrp="1" noChangeArrowheads="1"/>
          </p:cNvSpPr>
          <p:nvPr>
            <p:ph type="title"/>
          </p:nvPr>
        </p:nvSpPr>
        <p:spPr/>
        <p:txBody>
          <a:bodyPr/>
          <a:lstStyle/>
          <a:p>
            <a:pPr eaLnBrk="1" hangingPunct="1"/>
            <a:r>
              <a:rPr lang="en-US" dirty="0"/>
              <a:t>Computer Simulation</a:t>
            </a:r>
          </a:p>
        </p:txBody>
      </p:sp>
      <p:sp>
        <p:nvSpPr>
          <p:cNvPr id="21510" name="Rectangle 3"/>
          <p:cNvSpPr>
            <a:spLocks noGrp="1" noChangeArrowheads="1"/>
          </p:cNvSpPr>
          <p:nvPr>
            <p:ph type="body" idx="1"/>
          </p:nvPr>
        </p:nvSpPr>
        <p:spPr/>
        <p:txBody>
          <a:bodyPr/>
          <a:lstStyle/>
          <a:p>
            <a:pPr eaLnBrk="1" hangingPunct="1">
              <a:lnSpc>
                <a:spcPct val="90000"/>
              </a:lnSpc>
            </a:pPr>
            <a:r>
              <a:rPr lang="en-US" dirty="0"/>
              <a:t>Methods for studying wide variety of models of systems</a:t>
            </a:r>
          </a:p>
          <a:p>
            <a:pPr lvl="1" eaLnBrk="1" hangingPunct="1">
              <a:lnSpc>
                <a:spcPct val="90000"/>
              </a:lnSpc>
            </a:pPr>
            <a:r>
              <a:rPr lang="en-US" dirty="0"/>
              <a:t>Numerically evaluate on computer</a:t>
            </a:r>
          </a:p>
          <a:p>
            <a:pPr lvl="1" eaLnBrk="1" hangingPunct="1">
              <a:lnSpc>
                <a:spcPct val="90000"/>
              </a:lnSpc>
            </a:pPr>
            <a:r>
              <a:rPr lang="en-US" dirty="0"/>
              <a:t>Use software to imitate system’s operations and characteristics, often over time</a:t>
            </a:r>
          </a:p>
          <a:p>
            <a:pPr lvl="1" eaLnBrk="1" hangingPunct="1">
              <a:lnSpc>
                <a:spcPct val="90000"/>
              </a:lnSpc>
            </a:pPr>
            <a:endParaRPr lang="en-US" dirty="0"/>
          </a:p>
          <a:p>
            <a:pPr eaLnBrk="1" hangingPunct="1">
              <a:lnSpc>
                <a:spcPct val="90000"/>
              </a:lnSpc>
            </a:pPr>
            <a:r>
              <a:rPr lang="en-US" dirty="0"/>
              <a:t>Used to study simple models, but should not be used if an analytical solution is available</a:t>
            </a:r>
          </a:p>
          <a:p>
            <a:pPr eaLnBrk="1" hangingPunct="1">
              <a:lnSpc>
                <a:spcPct val="90000"/>
              </a:lnSpc>
            </a:pPr>
            <a:r>
              <a:rPr lang="en-US" dirty="0"/>
              <a:t>Real power of simulation – studying complex models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52895C5A-8AB5-4049-919D-659F4423B7A2}" type="slidenum">
              <a:rPr lang="en-US"/>
              <a:pPr>
                <a:defRPr/>
              </a:pPr>
              <a:t>11</a:t>
            </a:fld>
            <a:r>
              <a:rPr lang="en-US"/>
              <a:t> of 23</a:t>
            </a:r>
          </a:p>
        </p:txBody>
      </p:sp>
      <p:sp>
        <p:nvSpPr>
          <p:cNvPr id="22533" name="Rectangle 4"/>
          <p:cNvSpPr>
            <a:spLocks noGrp="1" noChangeArrowheads="1"/>
          </p:cNvSpPr>
          <p:nvPr>
            <p:ph type="title"/>
          </p:nvPr>
        </p:nvSpPr>
        <p:spPr/>
        <p:txBody>
          <a:bodyPr/>
          <a:lstStyle/>
          <a:p>
            <a:pPr eaLnBrk="1" hangingPunct="1"/>
            <a:r>
              <a:rPr lang="en-US"/>
              <a:t>Popularity of Simulation</a:t>
            </a:r>
          </a:p>
        </p:txBody>
      </p:sp>
      <p:sp>
        <p:nvSpPr>
          <p:cNvPr id="22534" name="Rectangle 5"/>
          <p:cNvSpPr>
            <a:spLocks noGrp="1" noChangeArrowheads="1"/>
          </p:cNvSpPr>
          <p:nvPr>
            <p:ph type="body" idx="1"/>
          </p:nvPr>
        </p:nvSpPr>
        <p:spPr>
          <a:xfrm>
            <a:off x="76200" y="1219200"/>
            <a:ext cx="8991600" cy="5257800"/>
          </a:xfrm>
        </p:spPr>
        <p:txBody>
          <a:bodyPr/>
          <a:lstStyle/>
          <a:p>
            <a:pPr eaLnBrk="1" hangingPunct="1">
              <a:lnSpc>
                <a:spcPct val="90000"/>
              </a:lnSpc>
            </a:pPr>
            <a:r>
              <a:rPr lang="en-US" dirty="0"/>
              <a:t>Has been consistently ranked as the most useful, popular tool in area of operations research / management science</a:t>
            </a:r>
          </a:p>
          <a:p>
            <a:pPr lvl="1" eaLnBrk="1" hangingPunct="1">
              <a:lnSpc>
                <a:spcPct val="90000"/>
              </a:lnSpc>
            </a:pPr>
            <a:r>
              <a:rPr lang="en-US" dirty="0"/>
              <a:t>1979:  Survey 137 large firms, which methods used?</a:t>
            </a:r>
          </a:p>
          <a:p>
            <a:pPr lvl="2" eaLnBrk="1" hangingPunct="1">
              <a:lnSpc>
                <a:spcPct val="90000"/>
              </a:lnSpc>
              <a:buFontTx/>
              <a:buNone/>
            </a:pPr>
            <a:r>
              <a:rPr lang="en-US" dirty="0"/>
              <a:t>1. Statistical analysis (93% used it)</a:t>
            </a:r>
          </a:p>
          <a:p>
            <a:pPr lvl="2" eaLnBrk="1" hangingPunct="1">
              <a:lnSpc>
                <a:spcPct val="90000"/>
              </a:lnSpc>
              <a:buFontTx/>
              <a:buNone/>
            </a:pPr>
            <a:r>
              <a:rPr lang="en-US" dirty="0"/>
              <a:t>2. Simulation (</a:t>
            </a:r>
            <a:r>
              <a:rPr lang="en-US" dirty="0">
                <a:solidFill>
                  <a:srgbClr val="C00000"/>
                </a:solidFill>
              </a:rPr>
              <a:t>84%</a:t>
            </a:r>
            <a:r>
              <a:rPr lang="en-US" dirty="0"/>
              <a:t>)</a:t>
            </a:r>
          </a:p>
          <a:p>
            <a:pPr lvl="2" eaLnBrk="1" hangingPunct="1">
              <a:lnSpc>
                <a:spcPct val="90000"/>
              </a:lnSpc>
              <a:buFontTx/>
              <a:buNone/>
            </a:pPr>
            <a:r>
              <a:rPr lang="en-US" dirty="0"/>
              <a:t>3. Followed by LP, PERT/CPM, inventory theory, NLP, …</a:t>
            </a:r>
          </a:p>
          <a:p>
            <a:pPr lvl="1" eaLnBrk="1" hangingPunct="1"/>
            <a:r>
              <a:rPr lang="en-US" dirty="0"/>
              <a:t>1980:  (A)IIE O.R. division members</a:t>
            </a:r>
          </a:p>
          <a:p>
            <a:pPr lvl="2" eaLnBrk="1" hangingPunct="1"/>
            <a:r>
              <a:rPr lang="en-US" dirty="0"/>
              <a:t>First in </a:t>
            </a:r>
            <a:r>
              <a:rPr lang="en-US" dirty="0">
                <a:solidFill>
                  <a:srgbClr val="C00000"/>
                </a:solidFill>
              </a:rPr>
              <a:t>utility and interest </a:t>
            </a:r>
            <a:r>
              <a:rPr lang="en-US" dirty="0"/>
              <a:t>— simulation</a:t>
            </a:r>
          </a:p>
          <a:p>
            <a:pPr lvl="2" eaLnBrk="1" hangingPunct="1"/>
            <a:r>
              <a:rPr lang="en-US" dirty="0"/>
              <a:t>First in familiarity — LP (simulation was second)</a:t>
            </a:r>
          </a:p>
          <a:p>
            <a:pPr lvl="1" eaLnBrk="1" hangingPunct="1"/>
            <a:r>
              <a:rPr lang="en-US" dirty="0"/>
              <a:t>1983, 1989, 1993:  Longitudinal study of corporate practice</a:t>
            </a:r>
          </a:p>
          <a:p>
            <a:pPr lvl="2" eaLnBrk="1" hangingPunct="1">
              <a:buFontTx/>
              <a:buNone/>
            </a:pPr>
            <a:r>
              <a:rPr lang="en-US" dirty="0"/>
              <a:t>1. Statistical analysis</a:t>
            </a:r>
          </a:p>
          <a:p>
            <a:pPr lvl="2" eaLnBrk="1" hangingPunct="1">
              <a:buFontTx/>
              <a:buNone/>
            </a:pPr>
            <a:r>
              <a:rPr lang="en-US" dirty="0"/>
              <a:t>2. Simulation</a:t>
            </a:r>
          </a:p>
          <a:p>
            <a:pPr lvl="1" eaLnBrk="1" hangingPunct="1">
              <a:lnSpc>
                <a:spcPct val="90000"/>
              </a:lnSpc>
              <a:buNone/>
            </a:pPr>
            <a:endParaRPr lang="en-US" dirty="0"/>
          </a:p>
          <a:p>
            <a:pPr lvl="1" eaLnBrk="1" hangingPunct="1">
              <a:lnSpc>
                <a:spcPct val="90000"/>
              </a:lnSpc>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9C51B803-98E9-4B22-8FD6-6A9EB845119B}" type="slidenum">
              <a:rPr lang="en-US"/>
              <a:pPr>
                <a:defRPr/>
              </a:pPr>
              <a:t>12</a:t>
            </a:fld>
            <a:r>
              <a:rPr lang="en-US"/>
              <a:t> of 23</a:t>
            </a:r>
          </a:p>
        </p:txBody>
      </p:sp>
      <p:sp>
        <p:nvSpPr>
          <p:cNvPr id="23557" name="Rectangle 4"/>
          <p:cNvSpPr>
            <a:spLocks noGrp="1" noChangeArrowheads="1"/>
          </p:cNvSpPr>
          <p:nvPr>
            <p:ph type="title"/>
          </p:nvPr>
        </p:nvSpPr>
        <p:spPr/>
        <p:txBody>
          <a:bodyPr/>
          <a:lstStyle/>
          <a:p>
            <a:pPr eaLnBrk="1" hangingPunct="1"/>
            <a:r>
              <a:rPr lang="en-US"/>
              <a:t>Popularity of Simulation </a:t>
            </a:r>
            <a:r>
              <a:rPr lang="en-US" sz="1800"/>
              <a:t>(cont’d.)</a:t>
            </a:r>
          </a:p>
        </p:txBody>
      </p:sp>
      <p:sp>
        <p:nvSpPr>
          <p:cNvPr id="23558" name="Rectangle 5"/>
          <p:cNvSpPr>
            <a:spLocks noGrp="1" noChangeArrowheads="1"/>
          </p:cNvSpPr>
          <p:nvPr>
            <p:ph type="body" idx="1"/>
          </p:nvPr>
        </p:nvSpPr>
        <p:spPr/>
        <p:txBody>
          <a:bodyPr/>
          <a:lstStyle/>
          <a:p>
            <a:pPr lvl="1" eaLnBrk="1" hangingPunct="1"/>
            <a:r>
              <a:rPr lang="en-US" dirty="0"/>
              <a:t>1989:  Survey of surveys</a:t>
            </a:r>
          </a:p>
          <a:p>
            <a:pPr lvl="2" eaLnBrk="1" hangingPunct="1"/>
            <a:r>
              <a:rPr lang="en-US" dirty="0"/>
              <a:t>Heavy use of simulation consistently reported</a:t>
            </a:r>
          </a:p>
          <a:p>
            <a:pPr lvl="2" eaLnBrk="1" hangingPunct="1"/>
            <a:endParaRPr lang="en-US" dirty="0"/>
          </a:p>
          <a:p>
            <a:pPr lvl="1"/>
            <a:r>
              <a:rPr lang="en-US" dirty="0"/>
              <a:t>Gartner Top 10 Strategic Technology Trends for 2019</a:t>
            </a:r>
          </a:p>
          <a:p>
            <a:pPr lvl="2"/>
            <a:r>
              <a:rPr lang="en-US" dirty="0"/>
              <a:t>Support specific business outcomes</a:t>
            </a:r>
          </a:p>
          <a:p>
            <a:pPr lvl="2"/>
            <a:r>
              <a:rPr lang="en-US" dirty="0"/>
              <a:t>Real time monitoring and control (</a:t>
            </a:r>
            <a:r>
              <a:rPr lang="en-US" dirty="0">
                <a:solidFill>
                  <a:srgbClr val="FF0000"/>
                </a:solidFill>
              </a:rPr>
              <a:t>Digital Twins</a:t>
            </a:r>
            <a:r>
              <a:rPr lang="en-US" dirty="0"/>
              <a:t>)</a:t>
            </a:r>
          </a:p>
          <a:p>
            <a:pPr lvl="2"/>
            <a:r>
              <a:rPr lang="en-US" dirty="0"/>
              <a:t>Advanced big data analytics and AI to drive new business opportunities</a:t>
            </a:r>
          </a:p>
          <a:p>
            <a:pPr lvl="2"/>
            <a:r>
              <a:rPr lang="en-US" dirty="0"/>
              <a:t>Evaluate </a:t>
            </a:r>
            <a:r>
              <a:rPr lang="en-US" i="1" dirty="0"/>
              <a:t>“what if” </a:t>
            </a:r>
            <a:r>
              <a:rPr lang="en-US" dirty="0"/>
              <a:t>scenarios</a:t>
            </a:r>
          </a:p>
          <a:p>
            <a:pPr lvl="2"/>
            <a:endParaRPr lang="en-US" dirty="0"/>
          </a:p>
          <a:p>
            <a:pPr eaLnBrk="1" hangingPunct="1"/>
            <a:r>
              <a:rPr lang="en-US" dirty="0"/>
              <a:t>Improvements in hardware/software have made simulation even more attractive over time</a:t>
            </a:r>
          </a:p>
          <a:p>
            <a:pPr marL="914400" lvl="2" indent="0" eaLnBrk="1" hangingPunct="1">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pPr>
              <a:defRPr/>
            </a:pPr>
            <a:r>
              <a:rPr lang="en-US"/>
              <a:t>Chapter 1 – What Is Simulation?</a:t>
            </a:r>
          </a:p>
        </p:txBody>
      </p:sp>
      <p:sp>
        <p:nvSpPr>
          <p:cNvPr id="7" name="Slide Number Placeholder 5"/>
          <p:cNvSpPr>
            <a:spLocks noGrp="1"/>
          </p:cNvSpPr>
          <p:nvPr>
            <p:ph type="sldNum" sz="quarter" idx="12"/>
          </p:nvPr>
        </p:nvSpPr>
        <p:spPr/>
        <p:txBody>
          <a:bodyPr/>
          <a:lstStyle/>
          <a:p>
            <a:pPr>
              <a:defRPr/>
            </a:pPr>
            <a:r>
              <a:rPr lang="en-US"/>
              <a:t>Slide </a:t>
            </a:r>
            <a:fld id="{E918AAA4-3D0F-418D-A8E5-724798568030}" type="slidenum">
              <a:rPr lang="en-US"/>
              <a:pPr>
                <a:defRPr/>
              </a:pPr>
              <a:t>13</a:t>
            </a:fld>
            <a:r>
              <a:rPr lang="en-US"/>
              <a:t> of 23</a:t>
            </a:r>
          </a:p>
        </p:txBody>
      </p:sp>
      <p:sp>
        <p:nvSpPr>
          <p:cNvPr id="24581" name="Rectangle 2"/>
          <p:cNvSpPr>
            <a:spLocks noGrp="1" noChangeArrowheads="1"/>
          </p:cNvSpPr>
          <p:nvPr>
            <p:ph type="title"/>
          </p:nvPr>
        </p:nvSpPr>
        <p:spPr/>
        <p:txBody>
          <a:bodyPr/>
          <a:lstStyle/>
          <a:p>
            <a:pPr eaLnBrk="1" hangingPunct="1"/>
            <a:r>
              <a:rPr lang="en-US"/>
              <a:t>Advantages of Simulation</a:t>
            </a:r>
          </a:p>
        </p:txBody>
      </p:sp>
      <p:sp>
        <p:nvSpPr>
          <p:cNvPr id="24582" name="Rectangle 3"/>
          <p:cNvSpPr>
            <a:spLocks noGrp="1" noChangeArrowheads="1"/>
          </p:cNvSpPr>
          <p:nvPr>
            <p:ph type="body" idx="1"/>
          </p:nvPr>
        </p:nvSpPr>
        <p:spPr/>
        <p:txBody>
          <a:bodyPr/>
          <a:lstStyle/>
          <a:p>
            <a:pPr eaLnBrk="1" hangingPunct="1">
              <a:lnSpc>
                <a:spcPct val="90000"/>
              </a:lnSpc>
            </a:pPr>
            <a:r>
              <a:rPr lang="en-US" dirty="0"/>
              <a:t>Flexibility to model things as they are (even if messy and complicated)</a:t>
            </a:r>
          </a:p>
          <a:p>
            <a:pPr eaLnBrk="1" hangingPunct="1">
              <a:lnSpc>
                <a:spcPct val="90000"/>
              </a:lnSpc>
            </a:pPr>
            <a:r>
              <a:rPr lang="en-US" dirty="0"/>
              <a:t>Provide feedbacks when designing systems</a:t>
            </a:r>
          </a:p>
          <a:p>
            <a:pPr lvl="1" eaLnBrk="1" hangingPunct="1">
              <a:lnSpc>
                <a:spcPct val="90000"/>
              </a:lnSpc>
            </a:pPr>
            <a:r>
              <a:rPr lang="en-US" dirty="0"/>
              <a:t>Evaluating alternatives without physically building them</a:t>
            </a:r>
          </a:p>
          <a:p>
            <a:pPr lvl="2" eaLnBrk="1" hangingPunct="1">
              <a:lnSpc>
                <a:spcPct val="90000"/>
              </a:lnSpc>
            </a:pPr>
            <a:r>
              <a:rPr lang="en-US" dirty="0"/>
              <a:t>Significant cost reductions</a:t>
            </a:r>
          </a:p>
          <a:p>
            <a:pPr eaLnBrk="1" hangingPunct="1">
              <a:lnSpc>
                <a:spcPct val="90000"/>
              </a:lnSpc>
              <a:spcBef>
                <a:spcPct val="0"/>
              </a:spcBef>
            </a:pPr>
            <a:r>
              <a:rPr lang="en-US" dirty="0"/>
              <a:t>Allows uncertainty, non-stationarity in modeling</a:t>
            </a:r>
          </a:p>
          <a:p>
            <a:pPr lvl="1" eaLnBrk="1" hangingPunct="1">
              <a:lnSpc>
                <a:spcPct val="90000"/>
              </a:lnSpc>
            </a:pPr>
            <a:r>
              <a:rPr lang="en-US" dirty="0"/>
              <a:t>The only thing that’s for sure: nothing is for sure</a:t>
            </a:r>
          </a:p>
          <a:p>
            <a:pPr lvl="1" eaLnBrk="1" hangingPunct="1">
              <a:lnSpc>
                <a:spcPct val="90000"/>
              </a:lnSpc>
            </a:pPr>
            <a:r>
              <a:rPr lang="en-US" dirty="0"/>
              <a:t>Danger of ignoring system variability</a:t>
            </a:r>
          </a:p>
          <a:p>
            <a:pPr eaLnBrk="1" hangingPunct="1">
              <a:lnSpc>
                <a:spcPct val="90000"/>
              </a:lnSpc>
            </a:pPr>
            <a:r>
              <a:rPr lang="en-US" dirty="0"/>
              <a:t>Study the problem with different levels of abstraction</a:t>
            </a:r>
          </a:p>
          <a:p>
            <a:pPr lvl="1" eaLnBrk="1" hangingPunct="1">
              <a:lnSpc>
                <a:spcPct val="90000"/>
              </a:lnSpc>
            </a:pPr>
            <a:r>
              <a:rPr lang="en-US" dirty="0"/>
              <a:t>Top-down technique</a:t>
            </a:r>
          </a:p>
          <a:p>
            <a:pPr eaLnBrk="1" hangingPunct="1">
              <a:lnSpc>
                <a:spcPct val="90000"/>
              </a:lnSpc>
            </a:pPr>
            <a:r>
              <a:rPr lang="en-US" dirty="0"/>
              <a:t>Observe unexpected phenomena</a:t>
            </a:r>
          </a:p>
          <a:p>
            <a:pPr lvl="1" eaLnBrk="1" hangingPunct="1">
              <a:lnSpc>
                <a:spcPct val="90000"/>
              </a:lnSpc>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FADB772-C14B-40D0-BAD4-71575632EBAD}" type="slidenum">
              <a:rPr lang="en-US"/>
              <a:pPr>
                <a:defRPr/>
              </a:pPr>
              <a:t>14</a:t>
            </a:fld>
            <a:r>
              <a:rPr lang="en-US"/>
              <a:t> of 23</a:t>
            </a:r>
          </a:p>
        </p:txBody>
      </p:sp>
      <p:sp>
        <p:nvSpPr>
          <p:cNvPr id="25605" name="Rectangle 2"/>
          <p:cNvSpPr>
            <a:spLocks noGrp="1" noChangeArrowheads="1"/>
          </p:cNvSpPr>
          <p:nvPr>
            <p:ph type="title"/>
          </p:nvPr>
        </p:nvSpPr>
        <p:spPr/>
        <p:txBody>
          <a:bodyPr/>
          <a:lstStyle/>
          <a:p>
            <a:pPr eaLnBrk="1" hangingPunct="1"/>
            <a:r>
              <a:rPr lang="en-US" dirty="0"/>
              <a:t>Simulation and Computers</a:t>
            </a:r>
            <a:endParaRPr lang="en-US" sz="1800" dirty="0"/>
          </a:p>
        </p:txBody>
      </p:sp>
      <p:sp>
        <p:nvSpPr>
          <p:cNvPr id="25606" name="Rectangle 3"/>
          <p:cNvSpPr>
            <a:spLocks noGrp="1" noChangeArrowheads="1"/>
          </p:cNvSpPr>
          <p:nvPr>
            <p:ph type="body" idx="1"/>
          </p:nvPr>
        </p:nvSpPr>
        <p:spPr/>
        <p:txBody>
          <a:bodyPr/>
          <a:lstStyle/>
          <a:p>
            <a:pPr eaLnBrk="1" hangingPunct="1">
              <a:lnSpc>
                <a:spcPct val="95000"/>
              </a:lnSpc>
            </a:pPr>
            <a:r>
              <a:rPr lang="en-US" dirty="0"/>
              <a:t>Advancements in computing/cost ratios</a:t>
            </a:r>
          </a:p>
          <a:p>
            <a:pPr lvl="1" eaLnBrk="1" hangingPunct="1">
              <a:lnSpc>
                <a:spcPct val="95000"/>
              </a:lnSpc>
            </a:pPr>
            <a:r>
              <a:rPr lang="en-US" dirty="0"/>
              <a:t>Estimated that 75% of computing power is used for various kinds of simulations</a:t>
            </a:r>
          </a:p>
          <a:p>
            <a:pPr lvl="1" eaLnBrk="1" hangingPunct="1">
              <a:lnSpc>
                <a:spcPct val="95000"/>
              </a:lnSpc>
            </a:pPr>
            <a:r>
              <a:rPr lang="en-US" dirty="0"/>
              <a:t>Dedicated machines (e.g., real-time shop-floor control)</a:t>
            </a:r>
          </a:p>
          <a:p>
            <a:pPr eaLnBrk="1" hangingPunct="1">
              <a:lnSpc>
                <a:spcPct val="95000"/>
              </a:lnSpc>
            </a:pPr>
            <a:r>
              <a:rPr lang="en-US" dirty="0"/>
              <a:t>Advancements in simulation software</a:t>
            </a:r>
          </a:p>
          <a:p>
            <a:pPr lvl="1" eaLnBrk="1" hangingPunct="1">
              <a:lnSpc>
                <a:spcPct val="95000"/>
              </a:lnSpc>
            </a:pPr>
            <a:r>
              <a:rPr lang="en-US" dirty="0"/>
              <a:t>Far easier to use (GUI)</a:t>
            </a:r>
          </a:p>
          <a:p>
            <a:pPr lvl="1" eaLnBrk="1" hangingPunct="1">
              <a:lnSpc>
                <a:spcPct val="95000"/>
              </a:lnSpc>
            </a:pPr>
            <a:r>
              <a:rPr lang="en-US" dirty="0"/>
              <a:t>No longer as restrictive</a:t>
            </a:r>
          </a:p>
          <a:p>
            <a:pPr lvl="1" eaLnBrk="1" hangingPunct="1">
              <a:lnSpc>
                <a:spcPct val="95000"/>
              </a:lnSpc>
            </a:pPr>
            <a:r>
              <a:rPr lang="en-US" dirty="0"/>
              <a:t>Statistical design &amp; analysis capabilities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125D06C-E825-4EB3-A437-EA9BE92ABAB4}" type="slidenum">
              <a:rPr lang="en-US"/>
              <a:pPr>
                <a:defRPr/>
              </a:pPr>
              <a:t>15</a:t>
            </a:fld>
            <a:r>
              <a:rPr lang="en-US"/>
              <a:t> of 23</a:t>
            </a:r>
          </a:p>
        </p:txBody>
      </p:sp>
      <p:sp>
        <p:nvSpPr>
          <p:cNvPr id="26629" name="Rectangle 2"/>
          <p:cNvSpPr>
            <a:spLocks noGrp="1" noChangeArrowheads="1"/>
          </p:cNvSpPr>
          <p:nvPr>
            <p:ph type="title"/>
          </p:nvPr>
        </p:nvSpPr>
        <p:spPr/>
        <p:txBody>
          <a:bodyPr/>
          <a:lstStyle/>
          <a:p>
            <a:pPr eaLnBrk="1" hangingPunct="1"/>
            <a:r>
              <a:rPr lang="en-US" dirty="0"/>
              <a:t>Disadvantages of Simulation</a:t>
            </a:r>
          </a:p>
        </p:txBody>
      </p:sp>
      <p:sp>
        <p:nvSpPr>
          <p:cNvPr id="26630" name="Rectangle 3"/>
          <p:cNvSpPr>
            <a:spLocks noGrp="1" noChangeArrowheads="1"/>
          </p:cNvSpPr>
          <p:nvPr>
            <p:ph type="body" idx="1"/>
          </p:nvPr>
        </p:nvSpPr>
        <p:spPr/>
        <p:txBody>
          <a:bodyPr/>
          <a:lstStyle/>
          <a:p>
            <a:pPr eaLnBrk="1" hangingPunct="1"/>
            <a:r>
              <a:rPr lang="en-US" dirty="0"/>
              <a:t>Don’t get exact answers, only approximations, estimates</a:t>
            </a:r>
          </a:p>
          <a:p>
            <a:pPr lvl="1" eaLnBrk="1" hangingPunct="1"/>
            <a:r>
              <a:rPr lang="en-US" dirty="0"/>
              <a:t>Also true for many other modern methods</a:t>
            </a:r>
          </a:p>
          <a:p>
            <a:pPr eaLnBrk="1" hangingPunct="1"/>
            <a:r>
              <a:rPr lang="en-US" dirty="0"/>
              <a:t>Get random output (</a:t>
            </a:r>
            <a:r>
              <a:rPr lang="en-US" i="1" dirty="0">
                <a:solidFill>
                  <a:srgbClr val="FF0000"/>
                </a:solidFill>
              </a:rPr>
              <a:t>RIRO</a:t>
            </a:r>
            <a:r>
              <a:rPr lang="en-US" dirty="0"/>
              <a:t>) from stochastic simulations</a:t>
            </a:r>
          </a:p>
          <a:p>
            <a:pPr lvl="1" eaLnBrk="1" hangingPunct="1">
              <a:lnSpc>
                <a:spcPct val="90000"/>
              </a:lnSpc>
            </a:pPr>
            <a:r>
              <a:rPr lang="en-US" dirty="0"/>
              <a:t>Statistical design, analysis of simulation experiments</a:t>
            </a:r>
          </a:p>
          <a:p>
            <a:pPr lvl="1" eaLnBrk="1" hangingPunct="1">
              <a:lnSpc>
                <a:spcPct val="90000"/>
              </a:lnSpc>
            </a:pPr>
            <a:r>
              <a:rPr lang="en-US" dirty="0"/>
              <a:t>Exploit:  noise control, replicability, sequential sampling, variance-reduction techniques</a:t>
            </a:r>
          </a:p>
          <a:p>
            <a:pPr lvl="1" eaLnBrk="1" hangingPunct="1">
              <a:lnSpc>
                <a:spcPct val="90000"/>
              </a:lnSpc>
            </a:pPr>
            <a:r>
              <a:rPr lang="en-US" dirty="0"/>
              <a:t>Catch:  “standard” statistical methods seldom work</a:t>
            </a:r>
          </a:p>
        </p:txBody>
      </p:sp>
      <p:pic>
        <p:nvPicPr>
          <p:cNvPr id="3" name="Picture 2">
            <a:extLst>
              <a:ext uri="{FF2B5EF4-FFF2-40B4-BE49-F238E27FC236}">
                <a16:creationId xmlns:a16="http://schemas.microsoft.com/office/drawing/2014/main" id="{E88DDED0-9173-EB49-BA08-93173881D27D}"/>
              </a:ext>
            </a:extLst>
          </p:cNvPr>
          <p:cNvPicPr>
            <a:picLocks noChangeAspect="1"/>
          </p:cNvPicPr>
          <p:nvPr/>
        </p:nvPicPr>
        <p:blipFill>
          <a:blip r:embed="rId3"/>
          <a:stretch>
            <a:fillRect/>
          </a:stretch>
        </p:blipFill>
        <p:spPr>
          <a:xfrm>
            <a:off x="993953" y="1243012"/>
            <a:ext cx="7156094" cy="4874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63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3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3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3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081D431-BD61-4AC7-8CC9-06C8C22C20D6}" type="slidenum">
              <a:rPr lang="en-US"/>
              <a:pPr>
                <a:defRPr/>
              </a:pPr>
              <a:t>16</a:t>
            </a:fld>
            <a:r>
              <a:rPr lang="en-US"/>
              <a:t> of 23</a:t>
            </a:r>
          </a:p>
        </p:txBody>
      </p:sp>
      <p:sp>
        <p:nvSpPr>
          <p:cNvPr id="27653" name="Rectangle 2"/>
          <p:cNvSpPr>
            <a:spLocks noGrp="1" noChangeArrowheads="1"/>
          </p:cNvSpPr>
          <p:nvPr>
            <p:ph type="title"/>
          </p:nvPr>
        </p:nvSpPr>
        <p:spPr/>
        <p:txBody>
          <a:bodyPr/>
          <a:lstStyle/>
          <a:p>
            <a:pPr eaLnBrk="1" hangingPunct="1"/>
            <a:r>
              <a:rPr lang="en-US"/>
              <a:t>Different Kinds of Simulation</a:t>
            </a:r>
          </a:p>
        </p:txBody>
      </p:sp>
      <p:sp>
        <p:nvSpPr>
          <p:cNvPr id="27654" name="Rectangle 3"/>
          <p:cNvSpPr>
            <a:spLocks noGrp="1" noChangeArrowheads="1"/>
          </p:cNvSpPr>
          <p:nvPr>
            <p:ph type="body" idx="1"/>
          </p:nvPr>
        </p:nvSpPr>
        <p:spPr/>
        <p:txBody>
          <a:bodyPr/>
          <a:lstStyle/>
          <a:p>
            <a:pPr eaLnBrk="1" hangingPunct="1"/>
            <a:r>
              <a:rPr lang="en-US" dirty="0"/>
              <a:t>Static vs. </a:t>
            </a:r>
            <a:r>
              <a:rPr lang="en-US" i="1" dirty="0">
                <a:solidFill>
                  <a:srgbClr val="FF0000"/>
                </a:solidFill>
              </a:rPr>
              <a:t>Dynamic</a:t>
            </a:r>
            <a:endParaRPr lang="en-US" dirty="0">
              <a:solidFill>
                <a:srgbClr val="FF0000"/>
              </a:solidFill>
            </a:endParaRPr>
          </a:p>
          <a:p>
            <a:pPr lvl="1" eaLnBrk="1" hangingPunct="1"/>
            <a:r>
              <a:rPr lang="en-US" dirty="0"/>
              <a:t>Does time have a role in model?</a:t>
            </a:r>
            <a:endParaRPr lang="en-US" sz="2300" dirty="0"/>
          </a:p>
          <a:p>
            <a:pPr eaLnBrk="1" hangingPunct="1"/>
            <a:r>
              <a:rPr lang="en-US" dirty="0"/>
              <a:t>Continuous-change vs. </a:t>
            </a:r>
            <a:r>
              <a:rPr lang="en-US" i="1" dirty="0">
                <a:solidFill>
                  <a:srgbClr val="FF0000"/>
                </a:solidFill>
              </a:rPr>
              <a:t>Discrete-change</a:t>
            </a:r>
            <a:endParaRPr lang="en-US" dirty="0">
              <a:solidFill>
                <a:srgbClr val="FF0000"/>
              </a:solidFill>
            </a:endParaRPr>
          </a:p>
          <a:p>
            <a:pPr lvl="1" eaLnBrk="1" hangingPunct="1"/>
            <a:r>
              <a:rPr lang="en-US" dirty="0"/>
              <a:t>Can “state” change continuously, or only at discrete points in time?</a:t>
            </a:r>
            <a:endParaRPr lang="en-US" sz="2300" dirty="0"/>
          </a:p>
          <a:p>
            <a:pPr eaLnBrk="1" hangingPunct="1"/>
            <a:r>
              <a:rPr lang="en-US" dirty="0"/>
              <a:t>Deterministic vs. </a:t>
            </a:r>
            <a:r>
              <a:rPr lang="en-US" i="1" dirty="0">
                <a:solidFill>
                  <a:srgbClr val="FF0000"/>
                </a:solidFill>
              </a:rPr>
              <a:t>Stochastic</a:t>
            </a:r>
            <a:endParaRPr lang="en-US" dirty="0">
              <a:solidFill>
                <a:srgbClr val="FF0000"/>
              </a:solidFill>
            </a:endParaRPr>
          </a:p>
          <a:p>
            <a:pPr lvl="1" eaLnBrk="1" hangingPunct="1"/>
            <a:r>
              <a:rPr lang="en-US" dirty="0"/>
              <a:t>Is everything for sure or is there uncertainty?</a:t>
            </a:r>
          </a:p>
          <a:p>
            <a:pPr eaLnBrk="1" hangingPunct="1"/>
            <a:r>
              <a:rPr lang="en-US" dirty="0"/>
              <a:t>Most operational models:</a:t>
            </a:r>
          </a:p>
          <a:p>
            <a:pPr lvl="1" eaLnBrk="1" hangingPunct="1"/>
            <a:r>
              <a:rPr lang="en-US" i="1" dirty="0">
                <a:solidFill>
                  <a:srgbClr val="FF0000"/>
                </a:solidFill>
              </a:rPr>
              <a:t>Dynamic</a:t>
            </a:r>
            <a:r>
              <a:rPr lang="en-US" dirty="0"/>
              <a:t>, </a:t>
            </a:r>
            <a:r>
              <a:rPr lang="en-US" i="1" dirty="0">
                <a:solidFill>
                  <a:srgbClr val="FF0000"/>
                </a:solidFill>
              </a:rPr>
              <a:t>Discrete-change</a:t>
            </a:r>
            <a:r>
              <a:rPr lang="en-US" dirty="0"/>
              <a:t>, </a:t>
            </a:r>
            <a:r>
              <a:rPr lang="en-US" i="1" dirty="0">
                <a:solidFill>
                  <a:srgbClr val="FF0000"/>
                </a:solidFill>
              </a:rPr>
              <a:t>Stochastic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4"/>
          <p:cNvSpPr>
            <a:spLocks noGrp="1"/>
          </p:cNvSpPr>
          <p:nvPr>
            <p:ph type="ftr" sz="quarter" idx="11"/>
          </p:nvPr>
        </p:nvSpPr>
        <p:spPr/>
        <p:txBody>
          <a:bodyPr/>
          <a:lstStyle/>
          <a:p>
            <a:pPr>
              <a:defRPr/>
            </a:pPr>
            <a:r>
              <a:rPr lang="en-US"/>
              <a:t>Chapter 1 – What Is Simulation?</a:t>
            </a:r>
          </a:p>
        </p:txBody>
      </p:sp>
      <p:sp>
        <p:nvSpPr>
          <p:cNvPr id="19" name="Slide Number Placeholder 5"/>
          <p:cNvSpPr>
            <a:spLocks noGrp="1"/>
          </p:cNvSpPr>
          <p:nvPr>
            <p:ph type="sldNum" sz="quarter" idx="12"/>
          </p:nvPr>
        </p:nvSpPr>
        <p:spPr/>
        <p:txBody>
          <a:bodyPr/>
          <a:lstStyle/>
          <a:p>
            <a:pPr>
              <a:defRPr/>
            </a:pPr>
            <a:r>
              <a:rPr lang="en-US"/>
              <a:t>Slide </a:t>
            </a:r>
            <a:fld id="{CF71EAA9-F410-4670-89FE-2175F4EABF6D}" type="slidenum">
              <a:rPr lang="en-US"/>
              <a:pPr>
                <a:defRPr/>
              </a:pPr>
              <a:t>17</a:t>
            </a:fld>
            <a:r>
              <a:rPr lang="en-US"/>
              <a:t> of 23</a:t>
            </a:r>
          </a:p>
        </p:txBody>
      </p:sp>
      <p:sp>
        <p:nvSpPr>
          <p:cNvPr id="28677" name="Line 12"/>
          <p:cNvSpPr>
            <a:spLocks noChangeShapeType="1"/>
          </p:cNvSpPr>
          <p:nvPr/>
        </p:nvSpPr>
        <p:spPr bwMode="auto">
          <a:xfrm>
            <a:off x="5797550" y="1641475"/>
            <a:ext cx="0" cy="379413"/>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78" name="Line 10"/>
          <p:cNvSpPr>
            <a:spLocks noChangeShapeType="1"/>
          </p:cNvSpPr>
          <p:nvPr/>
        </p:nvSpPr>
        <p:spPr bwMode="auto">
          <a:xfrm>
            <a:off x="4868863" y="2122488"/>
            <a:ext cx="0" cy="379412"/>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79" name="Line 11"/>
          <p:cNvSpPr>
            <a:spLocks noChangeShapeType="1"/>
          </p:cNvSpPr>
          <p:nvPr/>
        </p:nvSpPr>
        <p:spPr bwMode="auto">
          <a:xfrm>
            <a:off x="3475038" y="2122488"/>
            <a:ext cx="0" cy="379412"/>
          </a:xfrm>
          <a:prstGeom prst="line">
            <a:avLst/>
          </a:prstGeom>
          <a:noFill/>
          <a:ln w="50800">
            <a:solidFill>
              <a:srgbClr val="000000"/>
            </a:solidFill>
            <a:round/>
            <a:headEnd type="none" w="sm" len="sm"/>
            <a:tailEnd type="none" w="sm" len="sm"/>
          </a:ln>
        </p:spPr>
        <p:txBody>
          <a:bodyPr wrap="none" anchor="ctr"/>
          <a:lstStyle/>
          <a:p>
            <a:endParaRPr lang="en-US"/>
          </a:p>
        </p:txBody>
      </p:sp>
      <p:sp>
        <p:nvSpPr>
          <p:cNvPr id="28680" name="Rectangle 2"/>
          <p:cNvSpPr>
            <a:spLocks noGrp="1" noChangeArrowheads="1"/>
          </p:cNvSpPr>
          <p:nvPr>
            <p:ph type="title"/>
          </p:nvPr>
        </p:nvSpPr>
        <p:spPr>
          <a:xfrm>
            <a:off x="76200" y="76200"/>
            <a:ext cx="8991600" cy="990600"/>
          </a:xfrm>
        </p:spPr>
        <p:txBody>
          <a:bodyPr/>
          <a:lstStyle/>
          <a:p>
            <a:pPr eaLnBrk="1" hangingPunct="1"/>
            <a:r>
              <a:rPr lang="en-US" dirty="0"/>
              <a:t>The Origins of Simulation:</a:t>
            </a:r>
            <a:br>
              <a:rPr lang="en-US" dirty="0"/>
            </a:br>
            <a:r>
              <a:rPr lang="en-US" dirty="0"/>
              <a:t>Buffon’s Needle Problem</a:t>
            </a:r>
          </a:p>
        </p:txBody>
      </p:sp>
      <p:sp>
        <p:nvSpPr>
          <p:cNvPr id="28681" name="Rectangle 3"/>
          <p:cNvSpPr>
            <a:spLocks noGrp="1" noChangeArrowheads="1"/>
          </p:cNvSpPr>
          <p:nvPr>
            <p:ph type="body" idx="1"/>
          </p:nvPr>
        </p:nvSpPr>
        <p:spPr>
          <a:xfrm>
            <a:off x="76200" y="2743200"/>
            <a:ext cx="7267569" cy="3733800"/>
          </a:xfrm>
        </p:spPr>
        <p:txBody>
          <a:bodyPr/>
          <a:lstStyle/>
          <a:p>
            <a:pPr eaLnBrk="1" hangingPunct="1"/>
            <a:r>
              <a:rPr lang="en-US" dirty="0"/>
              <a:t>Dropping a needle into a series of parallel lines</a:t>
            </a:r>
          </a:p>
          <a:p>
            <a:pPr lvl="1" eaLnBrk="1" hangingPunct="1"/>
            <a:r>
              <a:rPr lang="en-US" dirty="0"/>
              <a:t>What is the probability that the needle lies across a line </a:t>
            </a:r>
          </a:p>
          <a:p>
            <a:pPr lvl="2" eaLnBrk="1" hangingPunct="1"/>
            <a:r>
              <a:rPr lang="en-US" dirty="0"/>
              <a:t>Length of the needle is smaller than the distance between two lines</a:t>
            </a:r>
          </a:p>
          <a:p>
            <a:pPr lvl="2" eaLnBrk="1" hangingPunct="1"/>
            <a:endParaRPr lang="en-US" dirty="0"/>
          </a:p>
          <a:p>
            <a:pPr eaLnBrk="1" hangingPunct="1"/>
            <a:endParaRPr lang="en-US" dirty="0"/>
          </a:p>
          <a:p>
            <a:pPr eaLnBrk="1" hangingPunct="1"/>
            <a:endParaRPr lang="en-US" dirty="0"/>
          </a:p>
        </p:txBody>
      </p:sp>
      <p:sp>
        <p:nvSpPr>
          <p:cNvPr id="28683" name="Freeform 6"/>
          <p:cNvSpPr>
            <a:spLocks/>
          </p:cNvSpPr>
          <p:nvPr/>
        </p:nvSpPr>
        <p:spPr bwMode="auto">
          <a:xfrm>
            <a:off x="3259138" y="1508125"/>
            <a:ext cx="2771775" cy="644525"/>
          </a:xfrm>
          <a:custGeom>
            <a:avLst/>
            <a:gdLst>
              <a:gd name="T0" fmla="*/ 0 w 1745"/>
              <a:gd name="T1" fmla="*/ 2147483647 h 405"/>
              <a:gd name="T2" fmla="*/ 2147483647 w 1745"/>
              <a:gd name="T3" fmla="*/ 2147483647 h 405"/>
              <a:gd name="T4" fmla="*/ 2147483647 w 1745"/>
              <a:gd name="T5" fmla="*/ 0 h 405"/>
              <a:gd name="T6" fmla="*/ 2147483647 w 1745"/>
              <a:gd name="T7" fmla="*/ 2147483647 h 405"/>
              <a:gd name="T8" fmla="*/ 0 w 1745"/>
              <a:gd name="T9" fmla="*/ 2147483647 h 405"/>
              <a:gd name="T10" fmla="*/ 0 60000 65536"/>
              <a:gd name="T11" fmla="*/ 0 60000 65536"/>
              <a:gd name="T12" fmla="*/ 0 60000 65536"/>
              <a:gd name="T13" fmla="*/ 0 60000 65536"/>
              <a:gd name="T14" fmla="*/ 0 60000 65536"/>
              <a:gd name="T15" fmla="*/ 0 w 1745"/>
              <a:gd name="T16" fmla="*/ 0 h 405"/>
              <a:gd name="T17" fmla="*/ 1745 w 1745"/>
              <a:gd name="T18" fmla="*/ 405 h 405"/>
            </a:gdLst>
            <a:ahLst/>
            <a:cxnLst>
              <a:cxn ang="T10">
                <a:pos x="T0" y="T1"/>
              </a:cxn>
              <a:cxn ang="T11">
                <a:pos x="T2" y="T3"/>
              </a:cxn>
              <a:cxn ang="T12">
                <a:pos x="T4" y="T5"/>
              </a:cxn>
              <a:cxn ang="T13">
                <a:pos x="T6" y="T7"/>
              </a:cxn>
              <a:cxn ang="T14">
                <a:pos x="T8" y="T9"/>
              </a:cxn>
            </a:cxnLst>
            <a:rect l="T15" t="T16" r="T17" b="T18"/>
            <a:pathLst>
              <a:path w="1745" h="405">
                <a:moveTo>
                  <a:pt x="0" y="404"/>
                </a:moveTo>
                <a:lnTo>
                  <a:pt x="576" y="2"/>
                </a:lnTo>
                <a:lnTo>
                  <a:pt x="1744" y="0"/>
                </a:lnTo>
                <a:lnTo>
                  <a:pt x="1164" y="404"/>
                </a:lnTo>
                <a:lnTo>
                  <a:pt x="0" y="404"/>
                </a:lnTo>
              </a:path>
            </a:pathLst>
          </a:custGeom>
          <a:solidFill>
            <a:srgbClr val="FFFF99"/>
          </a:solidFill>
          <a:ln w="12700" cap="rnd">
            <a:solidFill>
              <a:schemeClr val="tx1"/>
            </a:solidFill>
            <a:round/>
            <a:headEnd/>
            <a:tailEnd/>
          </a:ln>
        </p:spPr>
        <p:txBody>
          <a:bodyPr/>
          <a:lstStyle/>
          <a:p>
            <a:endParaRPr lang="en-US"/>
          </a:p>
        </p:txBody>
      </p:sp>
      <p:sp>
        <p:nvSpPr>
          <p:cNvPr id="28684" name="Line 7"/>
          <p:cNvSpPr>
            <a:spLocks noChangeShapeType="1"/>
          </p:cNvSpPr>
          <p:nvPr/>
        </p:nvSpPr>
        <p:spPr bwMode="auto">
          <a:xfrm flipH="1">
            <a:off x="3694113" y="1498600"/>
            <a:ext cx="946150"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5" name="Line 8"/>
          <p:cNvSpPr>
            <a:spLocks noChangeShapeType="1"/>
          </p:cNvSpPr>
          <p:nvPr/>
        </p:nvSpPr>
        <p:spPr bwMode="auto">
          <a:xfrm flipH="1">
            <a:off x="4159250" y="1498600"/>
            <a:ext cx="946150"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6" name="Line 9"/>
          <p:cNvSpPr>
            <a:spLocks noChangeShapeType="1"/>
          </p:cNvSpPr>
          <p:nvPr/>
        </p:nvSpPr>
        <p:spPr bwMode="auto">
          <a:xfrm flipH="1">
            <a:off x="4624388" y="1498600"/>
            <a:ext cx="947737" cy="65722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8687" name="Freeform 13"/>
          <p:cNvSpPr>
            <a:spLocks/>
          </p:cNvSpPr>
          <p:nvPr/>
        </p:nvSpPr>
        <p:spPr bwMode="auto">
          <a:xfrm>
            <a:off x="3163888" y="1554163"/>
            <a:ext cx="171450" cy="123825"/>
          </a:xfrm>
          <a:custGeom>
            <a:avLst/>
            <a:gdLst>
              <a:gd name="T0" fmla="*/ 0 w 107"/>
              <a:gd name="T1" fmla="*/ 2147483647 h 79"/>
              <a:gd name="T2" fmla="*/ 0 w 107"/>
              <a:gd name="T3" fmla="*/ 2147483647 h 79"/>
              <a:gd name="T4" fmla="*/ 2147483647 w 107"/>
              <a:gd name="T5" fmla="*/ 2147483647 h 79"/>
              <a:gd name="T6" fmla="*/ 2147483647 w 107"/>
              <a:gd name="T7" fmla="*/ 2147483647 h 79"/>
              <a:gd name="T8" fmla="*/ 2147483647 w 107"/>
              <a:gd name="T9" fmla="*/ 2147483647 h 79"/>
              <a:gd name="T10" fmla="*/ 2147483647 w 107"/>
              <a:gd name="T11" fmla="*/ 2147483647 h 79"/>
              <a:gd name="T12" fmla="*/ 2147483647 w 107"/>
              <a:gd name="T13" fmla="*/ 2147483647 h 79"/>
              <a:gd name="T14" fmla="*/ 2147483647 w 107"/>
              <a:gd name="T15" fmla="*/ 2147483647 h 79"/>
              <a:gd name="T16" fmla="*/ 2147483647 w 107"/>
              <a:gd name="T17" fmla="*/ 0 h 79"/>
              <a:gd name="T18" fmla="*/ 2147483647 w 107"/>
              <a:gd name="T19" fmla="*/ 0 h 79"/>
              <a:gd name="T20" fmla="*/ 2147483647 w 107"/>
              <a:gd name="T21" fmla="*/ 0 h 79"/>
              <a:gd name="T22" fmla="*/ 2147483647 w 107"/>
              <a:gd name="T23" fmla="*/ 0 h 79"/>
              <a:gd name="T24" fmla="*/ 2147483647 w 107"/>
              <a:gd name="T25" fmla="*/ 0 h 79"/>
              <a:gd name="T26" fmla="*/ 2147483647 w 107"/>
              <a:gd name="T27" fmla="*/ 2147483647 h 79"/>
              <a:gd name="T28" fmla="*/ 2147483647 w 107"/>
              <a:gd name="T29" fmla="*/ 2147483647 h 79"/>
              <a:gd name="T30" fmla="*/ 2147483647 w 107"/>
              <a:gd name="T31" fmla="*/ 2147483647 h 79"/>
              <a:gd name="T32" fmla="*/ 2147483647 w 107"/>
              <a:gd name="T33" fmla="*/ 2147483647 h 79"/>
              <a:gd name="T34" fmla="*/ 2147483647 w 107"/>
              <a:gd name="T35" fmla="*/ 2147483647 h 79"/>
              <a:gd name="T36" fmla="*/ 2147483647 w 107"/>
              <a:gd name="T37" fmla="*/ 2147483647 h 79"/>
              <a:gd name="T38" fmla="*/ 2147483647 w 107"/>
              <a:gd name="T39" fmla="*/ 2147483647 h 79"/>
              <a:gd name="T40" fmla="*/ 2147483647 w 107"/>
              <a:gd name="T41" fmla="*/ 2147483647 h 79"/>
              <a:gd name="T42" fmla="*/ 2147483647 w 107"/>
              <a:gd name="T43" fmla="*/ 2147483647 h 79"/>
              <a:gd name="T44" fmla="*/ 0 w 107"/>
              <a:gd name="T45" fmla="*/ 2147483647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79"/>
              <a:gd name="T71" fmla="*/ 107 w 107"/>
              <a:gd name="T72" fmla="*/ 79 h 7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79">
                <a:moveTo>
                  <a:pt x="0" y="78"/>
                </a:moveTo>
                <a:lnTo>
                  <a:pt x="0" y="78"/>
                </a:lnTo>
                <a:lnTo>
                  <a:pt x="8" y="56"/>
                </a:lnTo>
                <a:lnTo>
                  <a:pt x="8" y="45"/>
                </a:lnTo>
                <a:lnTo>
                  <a:pt x="16" y="45"/>
                </a:lnTo>
                <a:lnTo>
                  <a:pt x="32" y="33"/>
                </a:lnTo>
                <a:lnTo>
                  <a:pt x="40" y="22"/>
                </a:lnTo>
                <a:lnTo>
                  <a:pt x="57" y="11"/>
                </a:lnTo>
                <a:lnTo>
                  <a:pt x="73" y="0"/>
                </a:lnTo>
                <a:lnTo>
                  <a:pt x="81" y="0"/>
                </a:lnTo>
                <a:lnTo>
                  <a:pt x="89" y="0"/>
                </a:lnTo>
                <a:lnTo>
                  <a:pt x="97" y="0"/>
                </a:lnTo>
                <a:lnTo>
                  <a:pt x="106" y="0"/>
                </a:lnTo>
                <a:lnTo>
                  <a:pt x="89" y="22"/>
                </a:lnTo>
                <a:lnTo>
                  <a:pt x="89" y="33"/>
                </a:lnTo>
                <a:lnTo>
                  <a:pt x="65" y="56"/>
                </a:lnTo>
                <a:lnTo>
                  <a:pt x="57" y="56"/>
                </a:lnTo>
                <a:lnTo>
                  <a:pt x="49" y="67"/>
                </a:lnTo>
                <a:lnTo>
                  <a:pt x="32" y="78"/>
                </a:lnTo>
                <a:lnTo>
                  <a:pt x="24" y="78"/>
                </a:lnTo>
                <a:lnTo>
                  <a:pt x="16" y="78"/>
                </a:lnTo>
                <a:lnTo>
                  <a:pt x="8" y="78"/>
                </a:lnTo>
                <a:lnTo>
                  <a:pt x="0" y="78"/>
                </a:lnTo>
              </a:path>
            </a:pathLst>
          </a:custGeom>
          <a:solidFill>
            <a:srgbClr val="CC0000"/>
          </a:solidFill>
          <a:ln w="12700" cap="rnd">
            <a:solidFill>
              <a:srgbClr val="CC0000"/>
            </a:solidFill>
            <a:round/>
            <a:headEnd/>
            <a:tailEnd/>
          </a:ln>
        </p:spPr>
        <p:txBody>
          <a:bodyPr/>
          <a:lstStyle/>
          <a:p>
            <a:endParaRPr lang="en-US"/>
          </a:p>
        </p:txBody>
      </p:sp>
      <p:sp>
        <p:nvSpPr>
          <p:cNvPr id="28688" name="Line 14"/>
          <p:cNvSpPr>
            <a:spLocks noChangeShapeType="1"/>
          </p:cNvSpPr>
          <p:nvPr/>
        </p:nvSpPr>
        <p:spPr bwMode="auto">
          <a:xfrm flipV="1">
            <a:off x="2998788" y="1657350"/>
            <a:ext cx="196850" cy="192088"/>
          </a:xfrm>
          <a:prstGeom prst="line">
            <a:avLst/>
          </a:prstGeom>
          <a:noFill/>
          <a:ln w="25400">
            <a:solidFill>
              <a:srgbClr val="CC0000"/>
            </a:solidFill>
            <a:round/>
            <a:headEnd type="none" w="sm" len="sm"/>
            <a:tailEnd type="none" w="sm" len="sm"/>
          </a:ln>
        </p:spPr>
        <p:txBody>
          <a:bodyPr wrap="none" anchor="ctr"/>
          <a:lstStyle/>
          <a:p>
            <a:endParaRPr lang="en-US"/>
          </a:p>
        </p:txBody>
      </p:sp>
      <p:pic>
        <p:nvPicPr>
          <p:cNvPr id="2" name="Picture 1">
            <a:extLst>
              <a:ext uri="{FF2B5EF4-FFF2-40B4-BE49-F238E27FC236}">
                <a16:creationId xmlns:a16="http://schemas.microsoft.com/office/drawing/2014/main" id="{8EDDAF5B-F4AA-D346-9F19-B11883530ABA}"/>
              </a:ext>
            </a:extLst>
          </p:cNvPr>
          <p:cNvPicPr>
            <a:picLocks noChangeAspect="1"/>
          </p:cNvPicPr>
          <p:nvPr/>
        </p:nvPicPr>
        <p:blipFill>
          <a:blip r:embed="rId3"/>
          <a:stretch>
            <a:fillRect/>
          </a:stretch>
        </p:blipFill>
        <p:spPr>
          <a:xfrm>
            <a:off x="7515225" y="1308100"/>
            <a:ext cx="1474787" cy="23423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2935CE01-2E20-4F90-90C1-6C21F870CBDD}" type="slidenum">
              <a:rPr lang="en-US"/>
              <a:pPr>
                <a:defRPr/>
              </a:pPr>
              <a:t>18</a:t>
            </a:fld>
            <a:r>
              <a:rPr lang="en-US"/>
              <a:t> of 23</a:t>
            </a:r>
          </a:p>
        </p:txBody>
      </p:sp>
      <p:sp>
        <p:nvSpPr>
          <p:cNvPr id="29701" name="Rectangle 2"/>
          <p:cNvSpPr>
            <a:spLocks noGrp="1" noChangeArrowheads="1"/>
          </p:cNvSpPr>
          <p:nvPr>
            <p:ph type="title"/>
          </p:nvPr>
        </p:nvSpPr>
        <p:spPr/>
        <p:txBody>
          <a:bodyPr/>
          <a:lstStyle/>
          <a:p>
            <a:pPr eaLnBrk="1" hangingPunct="1"/>
            <a:r>
              <a:rPr lang="en-US" dirty="0"/>
              <a:t>Why Is It Important?</a:t>
            </a:r>
          </a:p>
        </p:txBody>
      </p:sp>
      <p:sp>
        <p:nvSpPr>
          <p:cNvPr id="29702" name="Rectangle 3"/>
          <p:cNvSpPr>
            <a:spLocks noGrp="1" noChangeArrowheads="1"/>
          </p:cNvSpPr>
          <p:nvPr>
            <p:ph type="body" idx="1"/>
          </p:nvPr>
        </p:nvSpPr>
        <p:spPr/>
        <p:txBody>
          <a:bodyPr/>
          <a:lstStyle/>
          <a:p>
            <a:pPr eaLnBrk="1" hangingPunct="1"/>
            <a:r>
              <a:rPr lang="en-US" dirty="0"/>
              <a:t>Buffon needle problem seems easy now, but has important simulation features:</a:t>
            </a:r>
          </a:p>
          <a:p>
            <a:pPr lvl="1" eaLnBrk="1" hangingPunct="1"/>
            <a:r>
              <a:rPr lang="en-US" dirty="0"/>
              <a:t>Experiment to </a:t>
            </a:r>
            <a:r>
              <a:rPr lang="en-US" i="1" dirty="0">
                <a:solidFill>
                  <a:srgbClr val="FF0000"/>
                </a:solidFill>
              </a:rPr>
              <a:t>estimate</a:t>
            </a:r>
            <a:r>
              <a:rPr lang="en-US" dirty="0"/>
              <a:t> something hard to compute exactly (in 1733)</a:t>
            </a:r>
          </a:p>
          <a:p>
            <a:pPr lvl="1" eaLnBrk="1" hangingPunct="1"/>
            <a:r>
              <a:rPr lang="en-US" i="1" dirty="0">
                <a:solidFill>
                  <a:srgbClr val="FF0000"/>
                </a:solidFill>
              </a:rPr>
              <a:t>Randomness</a:t>
            </a:r>
            <a:r>
              <a:rPr lang="en-US" dirty="0"/>
              <a:t>, the results are not exact; calculate the error in the estimation</a:t>
            </a:r>
          </a:p>
          <a:p>
            <a:pPr lvl="1" eaLnBrk="1" hangingPunct="1"/>
            <a:r>
              <a:rPr lang="en-US" i="1" dirty="0">
                <a:solidFill>
                  <a:srgbClr val="FF0000"/>
                </a:solidFill>
              </a:rPr>
              <a:t>Replication</a:t>
            </a:r>
            <a:r>
              <a:rPr lang="en-US" dirty="0"/>
              <a:t> (the more the better) to reduce error</a:t>
            </a:r>
          </a:p>
          <a:p>
            <a:pPr lvl="1" eaLnBrk="1" hangingPunct="1"/>
            <a:r>
              <a:rPr lang="en-US" i="1" dirty="0">
                <a:solidFill>
                  <a:srgbClr val="FF0000"/>
                </a:solidFill>
              </a:rPr>
              <a:t>Sequential sampling</a:t>
            </a:r>
            <a:r>
              <a:rPr lang="en-US" dirty="0"/>
              <a:t> to control error — keep tossing until probable error in estimate is “small enough”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0D3E3BCF-A45C-48D8-AA1C-D3271C13F7DF}" type="slidenum">
              <a:rPr lang="en-US"/>
              <a:pPr>
                <a:defRPr/>
              </a:pPr>
              <a:t>19</a:t>
            </a:fld>
            <a:r>
              <a:rPr lang="en-US"/>
              <a:t> of 23</a:t>
            </a:r>
          </a:p>
        </p:txBody>
      </p:sp>
      <p:sp>
        <p:nvSpPr>
          <p:cNvPr id="30725" name="Rectangle 4"/>
          <p:cNvSpPr>
            <a:spLocks noGrp="1" noChangeArrowheads="1"/>
          </p:cNvSpPr>
          <p:nvPr>
            <p:ph type="title"/>
          </p:nvPr>
        </p:nvSpPr>
        <p:spPr/>
        <p:txBody>
          <a:bodyPr/>
          <a:lstStyle/>
          <a:p>
            <a:pPr eaLnBrk="1" hangingPunct="1"/>
            <a:r>
              <a:rPr lang="en-US"/>
              <a:t>Using Computers to Simulate</a:t>
            </a:r>
          </a:p>
        </p:txBody>
      </p:sp>
      <p:sp>
        <p:nvSpPr>
          <p:cNvPr id="30726" name="Rectangle 5"/>
          <p:cNvSpPr>
            <a:spLocks noGrp="1" noChangeArrowheads="1"/>
          </p:cNvSpPr>
          <p:nvPr>
            <p:ph type="body" idx="1"/>
          </p:nvPr>
        </p:nvSpPr>
        <p:spPr/>
        <p:txBody>
          <a:bodyPr/>
          <a:lstStyle/>
          <a:p>
            <a:pPr eaLnBrk="1" hangingPunct="1">
              <a:spcBef>
                <a:spcPts val="300"/>
              </a:spcBef>
            </a:pPr>
            <a:r>
              <a:rPr lang="en-US" dirty="0"/>
              <a:t>General-purpose languages (C, C++, C#, Java, MATLAB, FORTRAN, others)</a:t>
            </a:r>
          </a:p>
          <a:p>
            <a:pPr lvl="1" eaLnBrk="1" hangingPunct="1">
              <a:spcBef>
                <a:spcPts val="300"/>
              </a:spcBef>
            </a:pPr>
            <a:r>
              <a:rPr lang="en-US" dirty="0"/>
              <a:t>Tedious, low-level, error-prone</a:t>
            </a:r>
          </a:p>
          <a:p>
            <a:pPr lvl="1" eaLnBrk="1" hangingPunct="1">
              <a:spcBef>
                <a:spcPts val="300"/>
              </a:spcBef>
            </a:pPr>
            <a:r>
              <a:rPr lang="en-US" dirty="0"/>
              <a:t>But, almost complete flexibility</a:t>
            </a:r>
          </a:p>
          <a:p>
            <a:pPr eaLnBrk="1" hangingPunct="1">
              <a:spcBef>
                <a:spcPts val="300"/>
              </a:spcBef>
            </a:pPr>
            <a:r>
              <a:rPr lang="en-US" dirty="0"/>
              <a:t>Support packages for general-purpose languages</a:t>
            </a:r>
          </a:p>
          <a:p>
            <a:pPr lvl="1" eaLnBrk="1" hangingPunct="1">
              <a:spcBef>
                <a:spcPts val="300"/>
              </a:spcBef>
            </a:pPr>
            <a:r>
              <a:rPr lang="en-US" dirty="0"/>
              <a:t>Subroutines for list processing, bookkeeping, time advance</a:t>
            </a:r>
          </a:p>
          <a:p>
            <a:pPr lvl="1" eaLnBrk="1" hangingPunct="1">
              <a:spcBef>
                <a:spcPts val="300"/>
              </a:spcBef>
            </a:pPr>
            <a:r>
              <a:rPr lang="en-US" dirty="0"/>
              <a:t>Widely distributed, widely modified</a:t>
            </a:r>
          </a:p>
          <a:p>
            <a:pPr eaLnBrk="1" hangingPunct="1">
              <a:spcBef>
                <a:spcPts val="300"/>
              </a:spcBef>
            </a:pPr>
            <a:r>
              <a:rPr lang="en-US" dirty="0"/>
              <a:t>Spreadsheets</a:t>
            </a:r>
          </a:p>
          <a:p>
            <a:pPr lvl="1" eaLnBrk="1" hangingPunct="1">
              <a:spcBef>
                <a:spcPts val="300"/>
              </a:spcBef>
            </a:pPr>
            <a:r>
              <a:rPr lang="en-US" dirty="0"/>
              <a:t>Usually static models (only </a:t>
            </a:r>
            <a:r>
              <a:rPr lang="en-US" i="1" dirty="0">
                <a:solidFill>
                  <a:srgbClr val="FF0000"/>
                </a:solidFill>
              </a:rPr>
              <a:t>very</a:t>
            </a:r>
            <a:r>
              <a:rPr lang="en-US" dirty="0"/>
              <a:t> simple dynamic models)</a:t>
            </a:r>
          </a:p>
          <a:p>
            <a:pPr lvl="1" eaLnBrk="1" hangingPunct="1">
              <a:spcBef>
                <a:spcPts val="300"/>
              </a:spcBef>
            </a:pPr>
            <a:r>
              <a:rPr lang="en-US" dirty="0"/>
              <a:t>Financial scenarios, distribution sampling</a:t>
            </a:r>
          </a:p>
        </p:txBody>
      </p:sp>
      <p:pic>
        <p:nvPicPr>
          <p:cNvPr id="7" name="Picture 6">
            <a:extLst>
              <a:ext uri="{FF2B5EF4-FFF2-40B4-BE49-F238E27FC236}">
                <a16:creationId xmlns:a16="http://schemas.microsoft.com/office/drawing/2014/main" id="{55600484-7881-8B41-A8B6-CB665D306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2575"/>
            <a:ext cx="4765524" cy="3752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2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6">
                                            <p:txEl>
                                              <p:pRg st="8" end="8"/>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6D91E1BA-3D8A-4F74-8D30-D056972DAE5C}" type="slidenum">
              <a:rPr lang="en-US"/>
              <a:pPr>
                <a:defRPr/>
              </a:pPr>
              <a:t>2</a:t>
            </a:fld>
            <a:r>
              <a:rPr lang="en-US"/>
              <a:t> of 23</a:t>
            </a:r>
          </a:p>
        </p:txBody>
      </p:sp>
      <p:sp>
        <p:nvSpPr>
          <p:cNvPr id="15365" name="Rectangle 2"/>
          <p:cNvSpPr>
            <a:spLocks noGrp="1" noChangeArrowheads="1"/>
          </p:cNvSpPr>
          <p:nvPr>
            <p:ph type="title"/>
          </p:nvPr>
        </p:nvSpPr>
        <p:spPr/>
        <p:txBody>
          <a:bodyPr/>
          <a:lstStyle/>
          <a:p>
            <a:pPr eaLnBrk="1" hangingPunct="1"/>
            <a:r>
              <a:rPr lang="en-US" dirty="0"/>
              <a:t>Simulation?</a:t>
            </a:r>
          </a:p>
        </p:txBody>
      </p:sp>
      <p:sp>
        <p:nvSpPr>
          <p:cNvPr id="15366" name="Rectangle 3"/>
          <p:cNvSpPr>
            <a:spLocks noGrp="1" noChangeArrowheads="1"/>
          </p:cNvSpPr>
          <p:nvPr>
            <p:ph type="body" idx="1"/>
          </p:nvPr>
        </p:nvSpPr>
        <p:spPr>
          <a:xfrm>
            <a:off x="76200" y="1219200"/>
            <a:ext cx="8991600" cy="5257800"/>
          </a:xfrm>
        </p:spPr>
        <p:txBody>
          <a:bodyPr/>
          <a:lstStyle/>
          <a:p>
            <a:pPr eaLnBrk="1" hangingPunct="1"/>
            <a:r>
              <a:rPr lang="en-US" dirty="0"/>
              <a:t>Methods and applications to </a:t>
            </a:r>
            <a:r>
              <a:rPr lang="en-US" i="1" dirty="0"/>
              <a:t>imitate </a:t>
            </a:r>
            <a:r>
              <a:rPr lang="en-US" dirty="0"/>
              <a:t>or </a:t>
            </a:r>
            <a:r>
              <a:rPr lang="en-US" i="1" dirty="0"/>
              <a:t>mimic </a:t>
            </a:r>
            <a:r>
              <a:rPr lang="en-US" dirty="0"/>
              <a:t>real systems – often via computer experiments</a:t>
            </a:r>
          </a:p>
          <a:p>
            <a:pPr eaLnBrk="1" hangingPunct="1"/>
            <a:r>
              <a:rPr lang="en-US" dirty="0"/>
              <a:t>Applications:</a:t>
            </a:r>
          </a:p>
          <a:p>
            <a:pPr lvl="1" eaLnBrk="1" hangingPunct="1"/>
            <a:r>
              <a:rPr lang="en-US" dirty="0"/>
              <a:t>ISE, Education, Military, Healthcare, Entertainment</a:t>
            </a:r>
          </a:p>
          <a:p>
            <a:pPr lvl="1" eaLnBrk="1" hangingPunct="1"/>
            <a:r>
              <a:rPr lang="en-US" dirty="0"/>
              <a:t>Scientific Modeling to study natural systems</a:t>
            </a:r>
          </a:p>
          <a:p>
            <a:pPr eaLnBrk="1" hangingPunct="1"/>
            <a:r>
              <a:rPr lang="en-US" dirty="0"/>
              <a:t>Simulation is often used when</a:t>
            </a:r>
          </a:p>
          <a:p>
            <a:pPr lvl="1" eaLnBrk="1" hangingPunct="1"/>
            <a:r>
              <a:rPr lang="en-US" dirty="0"/>
              <a:t>We cannot use the real system </a:t>
            </a:r>
            <a:r>
              <a:rPr lang="en-US" sz="1800" dirty="0"/>
              <a:t>(not accessible, dangerous costly)</a:t>
            </a:r>
            <a:endParaRPr lang="en-US" dirty="0"/>
          </a:p>
          <a:p>
            <a:pPr lvl="1" eaLnBrk="1" hangingPunct="1"/>
            <a:endParaRPr lang="en-US" dirty="0"/>
          </a:p>
          <a:p>
            <a:pPr eaLnBrk="1" hangingPunct="1"/>
            <a:r>
              <a:rPr lang="en-US" dirty="0"/>
              <a:t>Examples?</a:t>
            </a:r>
          </a:p>
        </p:txBody>
      </p:sp>
    </p:spTree>
    <p:extLst>
      <p:ext uri="{BB962C8B-B14F-4D97-AF65-F5344CB8AC3E}">
        <p14:creationId xmlns:p14="http://schemas.microsoft.com/office/powerpoint/2010/main" val="1777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dirty="0"/>
              <a:t>Slide </a:t>
            </a:r>
            <a:fld id="{E26E1920-F695-4EDA-A8C8-4B9F1FD38476}" type="slidenum">
              <a:rPr lang="en-US"/>
              <a:pPr>
                <a:defRPr/>
              </a:pPr>
              <a:t>20</a:t>
            </a:fld>
            <a:r>
              <a:rPr lang="en-US" dirty="0"/>
              <a:t> of 23</a:t>
            </a:r>
          </a:p>
        </p:txBody>
      </p:sp>
      <p:sp>
        <p:nvSpPr>
          <p:cNvPr id="31749" name="Rectangle 2"/>
          <p:cNvSpPr>
            <a:spLocks noGrp="1" noChangeArrowheads="1"/>
          </p:cNvSpPr>
          <p:nvPr>
            <p:ph type="title"/>
          </p:nvPr>
        </p:nvSpPr>
        <p:spPr/>
        <p:txBody>
          <a:bodyPr/>
          <a:lstStyle/>
          <a:p>
            <a:pPr eaLnBrk="1" hangingPunct="1"/>
            <a:r>
              <a:rPr lang="en-US" dirty="0"/>
              <a:t>Using Computers to Simulate </a:t>
            </a:r>
            <a:r>
              <a:rPr lang="en-US" sz="1800" dirty="0"/>
              <a:t>(cont’d.)</a:t>
            </a:r>
          </a:p>
        </p:txBody>
      </p:sp>
      <p:sp>
        <p:nvSpPr>
          <p:cNvPr id="31750" name="Rectangle 3"/>
          <p:cNvSpPr>
            <a:spLocks noGrp="1" noChangeArrowheads="1"/>
          </p:cNvSpPr>
          <p:nvPr>
            <p:ph type="body" idx="1"/>
          </p:nvPr>
        </p:nvSpPr>
        <p:spPr/>
        <p:txBody>
          <a:bodyPr/>
          <a:lstStyle/>
          <a:p>
            <a:pPr eaLnBrk="1" hangingPunct="1"/>
            <a:r>
              <a:rPr lang="en-US" dirty="0"/>
              <a:t>Simulation languages</a:t>
            </a:r>
          </a:p>
          <a:p>
            <a:pPr lvl="1" eaLnBrk="1" hangingPunct="1"/>
            <a:r>
              <a:rPr lang="en-US" dirty="0"/>
              <a:t>GPSS (developed by IBM), SLX, SIMAN (on which Arena is based, included in Arena)</a:t>
            </a:r>
          </a:p>
          <a:p>
            <a:pPr lvl="1" eaLnBrk="1" hangingPunct="1"/>
            <a:r>
              <a:rPr lang="en-US" dirty="0"/>
              <a:t>Popular, some still in use</a:t>
            </a:r>
          </a:p>
          <a:p>
            <a:pPr lvl="1" eaLnBrk="1" hangingPunct="1"/>
            <a:r>
              <a:rPr lang="en-US" dirty="0"/>
              <a:t>Learning curve for features, coding and debugging</a:t>
            </a:r>
          </a:p>
          <a:p>
            <a:pPr eaLnBrk="1" hangingPunct="1"/>
            <a:r>
              <a:rPr lang="en-US" dirty="0"/>
              <a:t>High-level simulators</a:t>
            </a:r>
          </a:p>
          <a:p>
            <a:pPr lvl="1" eaLnBrk="1" hangingPunct="1"/>
            <a:r>
              <a:rPr lang="en-US" dirty="0"/>
              <a:t>Very easy, graphical interface</a:t>
            </a:r>
          </a:p>
          <a:p>
            <a:pPr lvl="1" eaLnBrk="1" hangingPunct="1"/>
            <a:r>
              <a:rPr lang="en-US" dirty="0"/>
              <a:t>Domain-restricted (manufacturing, communications)</a:t>
            </a:r>
          </a:p>
          <a:p>
            <a:pPr lvl="1" eaLnBrk="1" hangingPunct="1"/>
            <a:r>
              <a:rPr lang="en-US" dirty="0"/>
              <a:t>Limited flexibility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1 – What Is Simulation?</a:t>
            </a:r>
          </a:p>
        </p:txBody>
      </p:sp>
      <p:sp>
        <p:nvSpPr>
          <p:cNvPr id="7" name="Slide Number Placeholder 6"/>
          <p:cNvSpPr>
            <a:spLocks noGrp="1"/>
          </p:cNvSpPr>
          <p:nvPr>
            <p:ph type="sldNum" sz="quarter" idx="12"/>
          </p:nvPr>
        </p:nvSpPr>
        <p:spPr/>
        <p:txBody>
          <a:bodyPr/>
          <a:lstStyle/>
          <a:p>
            <a:pPr>
              <a:defRPr/>
            </a:pPr>
            <a:r>
              <a:rPr lang="en-US"/>
              <a:t>Slide </a:t>
            </a:r>
            <a:fld id="{D258D9D4-A14E-408C-AED0-F4104F2EABB9}" type="slidenum">
              <a:rPr lang="en-US"/>
              <a:pPr>
                <a:defRPr/>
              </a:pPr>
              <a:t>21</a:t>
            </a:fld>
            <a:r>
              <a:rPr lang="en-US"/>
              <a:t> of 23</a:t>
            </a:r>
          </a:p>
        </p:txBody>
      </p:sp>
      <p:sp>
        <p:nvSpPr>
          <p:cNvPr id="32773" name="Rectangle 4"/>
          <p:cNvSpPr>
            <a:spLocks noGrp="1" noChangeArrowheads="1"/>
          </p:cNvSpPr>
          <p:nvPr>
            <p:ph type="title"/>
          </p:nvPr>
        </p:nvSpPr>
        <p:spPr/>
        <p:txBody>
          <a:bodyPr/>
          <a:lstStyle/>
          <a:p>
            <a:pPr eaLnBrk="1" hangingPunct="1"/>
            <a:r>
              <a:rPr lang="en-US"/>
              <a:t>Where AnyLogic</a:t>
            </a:r>
            <a:r>
              <a:rPr lang="en-US" dirty="0"/>
              <a:t> Fits In</a:t>
            </a:r>
          </a:p>
        </p:txBody>
      </p:sp>
      <p:sp>
        <p:nvSpPr>
          <p:cNvPr id="32774" name="Rectangle 5"/>
          <p:cNvSpPr>
            <a:spLocks noGrp="1" noChangeArrowheads="1"/>
          </p:cNvSpPr>
          <p:nvPr>
            <p:ph type="body" sz="half" idx="1"/>
          </p:nvPr>
        </p:nvSpPr>
        <p:spPr/>
        <p:txBody>
          <a:bodyPr/>
          <a:lstStyle/>
          <a:p>
            <a:pPr eaLnBrk="1" hangingPunct="1">
              <a:lnSpc>
                <a:spcPct val="90000"/>
              </a:lnSpc>
            </a:pPr>
            <a:r>
              <a:rPr lang="en-US" sz="2400"/>
              <a:t>Hierarchical structure</a:t>
            </a:r>
          </a:p>
          <a:p>
            <a:pPr lvl="1" eaLnBrk="1" hangingPunct="1">
              <a:lnSpc>
                <a:spcPct val="90000"/>
              </a:lnSpc>
            </a:pPr>
            <a:r>
              <a:rPr lang="en-US" sz="2000"/>
              <a:t>Multiple levels of modeling</a:t>
            </a:r>
          </a:p>
          <a:p>
            <a:pPr lvl="1" eaLnBrk="1" hangingPunct="1">
              <a:lnSpc>
                <a:spcPct val="90000"/>
              </a:lnSpc>
            </a:pPr>
            <a:r>
              <a:rPr lang="en-US" sz="2000"/>
              <a:t>Mix different modeling levels together in same model</a:t>
            </a:r>
          </a:p>
          <a:p>
            <a:pPr lvl="1" eaLnBrk="1" hangingPunct="1">
              <a:lnSpc>
                <a:spcPct val="90000"/>
              </a:lnSpc>
            </a:pPr>
            <a:r>
              <a:rPr lang="en-US" sz="2000"/>
              <a:t>Often, start high then go lower as needed</a:t>
            </a:r>
          </a:p>
          <a:p>
            <a:pPr eaLnBrk="1" hangingPunct="1">
              <a:lnSpc>
                <a:spcPct val="90000"/>
              </a:lnSpc>
            </a:pPr>
            <a:r>
              <a:rPr lang="en-US" sz="2400"/>
              <a:t>Get ease-of-use advantage of simulators without sacrificing modeling flexibility</a:t>
            </a:r>
          </a:p>
        </p:txBody>
      </p:sp>
      <p:pic>
        <p:nvPicPr>
          <p:cNvPr id="32775" name="Picture 9"/>
          <p:cNvPicPr>
            <a:picLocks noChangeAspect="1" noChangeArrowheads="1"/>
          </p:cNvPicPr>
          <p:nvPr/>
        </p:nvPicPr>
        <p:blipFill>
          <a:blip r:embed="rId3" cstate="print"/>
          <a:srcRect/>
          <a:stretch>
            <a:fillRect/>
          </a:stretch>
        </p:blipFill>
        <p:spPr bwMode="auto">
          <a:xfrm>
            <a:off x="4648200" y="1219200"/>
            <a:ext cx="4267200" cy="526573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err="1"/>
              <a:t>AnyLogic</a:t>
            </a:r>
            <a:r>
              <a:rPr lang="en-US" dirty="0"/>
              <a:t>?</a:t>
            </a:r>
          </a:p>
        </p:txBody>
      </p:sp>
      <p:sp>
        <p:nvSpPr>
          <p:cNvPr id="3" name="Text Placeholder 2"/>
          <p:cNvSpPr>
            <a:spLocks noGrp="1"/>
          </p:cNvSpPr>
          <p:nvPr>
            <p:ph type="body" sz="half" idx="1"/>
          </p:nvPr>
        </p:nvSpPr>
        <p:spPr/>
        <p:txBody>
          <a:bodyPr/>
          <a:lstStyle/>
          <a:p>
            <a:r>
              <a:rPr lang="en-US" dirty="0"/>
              <a:t>Java based</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a:t>What Is Simulation?</a:t>
            </a:r>
            <a:endParaRPr lang="en-US" dirty="0"/>
          </a:p>
        </p:txBody>
      </p:sp>
      <p:sp>
        <p:nvSpPr>
          <p:cNvPr id="7" name="Slide Number Placeholder 6"/>
          <p:cNvSpPr>
            <a:spLocks noGrp="1"/>
          </p:cNvSpPr>
          <p:nvPr>
            <p:ph type="sldNum" sz="quarter" idx="12"/>
          </p:nvPr>
        </p:nvSpPr>
        <p:spPr/>
        <p:txBody>
          <a:bodyPr/>
          <a:lstStyle/>
          <a:p>
            <a:pPr>
              <a:defRPr/>
            </a:pPr>
            <a:r>
              <a:rPr lang="en-US"/>
              <a:t>Slide </a:t>
            </a:r>
            <a:fld id="{60104F2F-3D62-4B54-A782-D92CAD4439B0}" type="slidenum">
              <a:rPr lang="en-US" smtClean="0"/>
              <a:pPr>
                <a:defRPr/>
              </a:pPr>
              <a:t>22</a:t>
            </a:fld>
            <a:endParaRPr lang="en-US" dirty="0"/>
          </a:p>
        </p:txBody>
      </p:sp>
      <p:pic>
        <p:nvPicPr>
          <p:cNvPr id="8" name="Picture 7">
            <a:extLst>
              <a:ext uri="{FF2B5EF4-FFF2-40B4-BE49-F238E27FC236}">
                <a16:creationId xmlns:a16="http://schemas.microsoft.com/office/drawing/2014/main" id="{C9EF6DBD-E730-D549-B975-2DC6BECBBCAC}"/>
              </a:ext>
            </a:extLst>
          </p:cNvPr>
          <p:cNvPicPr>
            <a:picLocks noChangeAspect="1"/>
          </p:cNvPicPr>
          <p:nvPr/>
        </p:nvPicPr>
        <p:blipFill>
          <a:blip r:embed="rId3"/>
          <a:stretch>
            <a:fillRect/>
          </a:stretch>
        </p:blipFill>
        <p:spPr>
          <a:xfrm>
            <a:off x="613004" y="1924120"/>
            <a:ext cx="2635339" cy="1504879"/>
          </a:xfrm>
          <a:prstGeom prst="rect">
            <a:avLst/>
          </a:prstGeom>
        </p:spPr>
      </p:pic>
      <p:pic>
        <p:nvPicPr>
          <p:cNvPr id="9" name="Picture 8">
            <a:extLst>
              <a:ext uri="{FF2B5EF4-FFF2-40B4-BE49-F238E27FC236}">
                <a16:creationId xmlns:a16="http://schemas.microsoft.com/office/drawing/2014/main" id="{0A11DFEF-E130-514A-976F-A372F893082F}"/>
              </a:ext>
            </a:extLst>
          </p:cNvPr>
          <p:cNvPicPr>
            <a:picLocks noChangeAspect="1"/>
          </p:cNvPicPr>
          <p:nvPr/>
        </p:nvPicPr>
        <p:blipFill>
          <a:blip r:embed="rId4"/>
          <a:stretch>
            <a:fillRect/>
          </a:stretch>
        </p:blipFill>
        <p:spPr>
          <a:xfrm>
            <a:off x="596962" y="3674010"/>
            <a:ext cx="2651381" cy="2098140"/>
          </a:xfrm>
          <a:prstGeom prst="rect">
            <a:avLst/>
          </a:prstGeom>
        </p:spPr>
      </p:pic>
      <p:pic>
        <p:nvPicPr>
          <p:cNvPr id="10" name="Picture 9">
            <a:extLst>
              <a:ext uri="{FF2B5EF4-FFF2-40B4-BE49-F238E27FC236}">
                <a16:creationId xmlns:a16="http://schemas.microsoft.com/office/drawing/2014/main" id="{F53B5AE3-BFE9-AA4A-921D-3CBD9B08F9A5}"/>
              </a:ext>
            </a:extLst>
          </p:cNvPr>
          <p:cNvPicPr>
            <a:picLocks noChangeAspect="1"/>
          </p:cNvPicPr>
          <p:nvPr/>
        </p:nvPicPr>
        <p:blipFill>
          <a:blip r:embed="rId5"/>
          <a:stretch>
            <a:fillRect/>
          </a:stretch>
        </p:blipFill>
        <p:spPr>
          <a:xfrm>
            <a:off x="4457700" y="1524000"/>
            <a:ext cx="4610100" cy="2628900"/>
          </a:xfrm>
          <a:prstGeom prst="rect">
            <a:avLst/>
          </a:prstGeom>
        </p:spPr>
      </p:pic>
      <p:cxnSp>
        <p:nvCxnSpPr>
          <p:cNvPr id="17" name="Straight Arrow Connector 16">
            <a:extLst>
              <a:ext uri="{FF2B5EF4-FFF2-40B4-BE49-F238E27FC236}">
                <a16:creationId xmlns:a16="http://schemas.microsoft.com/office/drawing/2014/main" id="{AB36197C-1772-304B-ADFC-809680674E4D}"/>
              </a:ext>
            </a:extLst>
          </p:cNvPr>
          <p:cNvCxnSpPr>
            <a:cxnSpLocks/>
          </p:cNvCxnSpPr>
          <p:nvPr/>
        </p:nvCxnSpPr>
        <p:spPr>
          <a:xfrm flipV="1">
            <a:off x="3581400" y="3124200"/>
            <a:ext cx="914400" cy="304799"/>
          </a:xfrm>
          <a:prstGeom prst="straightConnector1">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749EBD82-EB31-DD48-9C1C-4546744591AF}"/>
              </a:ext>
            </a:extLst>
          </p:cNvPr>
          <p:cNvSpPr/>
          <p:nvPr/>
        </p:nvSpPr>
        <p:spPr>
          <a:xfrm>
            <a:off x="533400" y="1828800"/>
            <a:ext cx="2829243" cy="4038600"/>
          </a:xfrm>
          <a:prstGeom prst="rect">
            <a:avLst/>
          </a:prstGeom>
          <a:noFill/>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138AA23-CB0B-4349-864B-83C538E2F7BC}"/>
              </a:ext>
            </a:extLst>
          </p:cNvPr>
          <p:cNvCxnSpPr>
            <a:cxnSpLocks/>
          </p:cNvCxnSpPr>
          <p:nvPr/>
        </p:nvCxnSpPr>
        <p:spPr>
          <a:xfrm flipH="1">
            <a:off x="6324600" y="1924120"/>
            <a:ext cx="1676400" cy="340988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B142AB07-C8EE-C749-97D2-EFA1B24343D4}"/>
              </a:ext>
            </a:extLst>
          </p:cNvPr>
          <p:cNvCxnSpPr>
            <a:cxnSpLocks/>
          </p:cNvCxnSpPr>
          <p:nvPr/>
        </p:nvCxnSpPr>
        <p:spPr>
          <a:xfrm>
            <a:off x="5410200" y="1924120"/>
            <a:ext cx="761999" cy="3409880"/>
          </a:xfrm>
          <a:prstGeom prst="straightConnector1">
            <a:avLst/>
          </a:prstGeom>
          <a:ln>
            <a:solidFill>
              <a:srgbClr val="C00000"/>
            </a:solidFill>
            <a:prstDash val="dash"/>
            <a:tailEnd type="triangle"/>
          </a:ln>
        </p:spPr>
        <p:style>
          <a:lnRef idx="3">
            <a:schemeClr val="accent1"/>
          </a:lnRef>
          <a:fillRef idx="0">
            <a:schemeClr val="accent1"/>
          </a:fillRef>
          <a:effectRef idx="2">
            <a:schemeClr val="accent1"/>
          </a:effectRef>
          <a:fontRef idx="minor">
            <a:schemeClr val="tx1"/>
          </a:fontRef>
        </p:style>
      </p:cxnSp>
      <p:pic>
        <p:nvPicPr>
          <p:cNvPr id="29" name="Picture 28">
            <a:extLst>
              <a:ext uri="{FF2B5EF4-FFF2-40B4-BE49-F238E27FC236}">
                <a16:creationId xmlns:a16="http://schemas.microsoft.com/office/drawing/2014/main" id="{17ABAA30-B0EA-B347-A026-FD0975D01989}"/>
              </a:ext>
            </a:extLst>
          </p:cNvPr>
          <p:cNvPicPr>
            <a:picLocks noChangeAspect="1"/>
          </p:cNvPicPr>
          <p:nvPr/>
        </p:nvPicPr>
        <p:blipFill rotWithShape="1">
          <a:blip r:embed="rId6"/>
          <a:srcRect l="1421" t="77070"/>
          <a:stretch/>
        </p:blipFill>
        <p:spPr>
          <a:xfrm>
            <a:off x="3886200" y="5468988"/>
            <a:ext cx="4948143" cy="796824"/>
          </a:xfrm>
          <a:prstGeom prst="rect">
            <a:avLst/>
          </a:prstGeom>
        </p:spPr>
      </p:pic>
      <p:sp>
        <p:nvSpPr>
          <p:cNvPr id="32" name="Rectangle 31">
            <a:extLst>
              <a:ext uri="{FF2B5EF4-FFF2-40B4-BE49-F238E27FC236}">
                <a16:creationId xmlns:a16="http://schemas.microsoft.com/office/drawing/2014/main" id="{590A77FB-1ABA-3643-BF7E-9A818B3308B9}"/>
              </a:ext>
            </a:extLst>
          </p:cNvPr>
          <p:cNvSpPr/>
          <p:nvPr/>
        </p:nvSpPr>
        <p:spPr>
          <a:xfrm>
            <a:off x="3886200" y="5334000"/>
            <a:ext cx="5029200" cy="1066800"/>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CA354C2E-43D2-4D57-ABBE-871CC0FB1362}" type="slidenum">
              <a:rPr lang="en-US"/>
              <a:pPr>
                <a:defRPr/>
              </a:pPr>
              <a:t>23</a:t>
            </a:fld>
            <a:r>
              <a:rPr lang="en-US"/>
              <a:t> of 23</a:t>
            </a:r>
          </a:p>
        </p:txBody>
      </p:sp>
      <p:sp>
        <p:nvSpPr>
          <p:cNvPr id="33797" name="Rectangle 4"/>
          <p:cNvSpPr>
            <a:spLocks noGrp="1" noChangeArrowheads="1"/>
          </p:cNvSpPr>
          <p:nvPr>
            <p:ph type="title"/>
          </p:nvPr>
        </p:nvSpPr>
        <p:spPr/>
        <p:txBody>
          <a:bodyPr/>
          <a:lstStyle/>
          <a:p>
            <a:pPr eaLnBrk="1" hangingPunct="1"/>
            <a:r>
              <a:rPr lang="en-US" dirty="0"/>
              <a:t>When Simulations are Used</a:t>
            </a:r>
          </a:p>
        </p:txBody>
      </p:sp>
      <p:sp>
        <p:nvSpPr>
          <p:cNvPr id="33798" name="Rectangle 5"/>
          <p:cNvSpPr>
            <a:spLocks noGrp="1" noChangeArrowheads="1"/>
          </p:cNvSpPr>
          <p:nvPr>
            <p:ph type="body" idx="1"/>
          </p:nvPr>
        </p:nvSpPr>
        <p:spPr>
          <a:xfrm>
            <a:off x="76200" y="1219200"/>
            <a:ext cx="9067800" cy="5257800"/>
          </a:xfrm>
        </p:spPr>
        <p:txBody>
          <a:bodyPr/>
          <a:lstStyle/>
          <a:p>
            <a:pPr eaLnBrk="1" hangingPunct="1"/>
            <a:r>
              <a:rPr lang="en-US" dirty="0"/>
              <a:t>Use of simulation has evolved with hardware, software</a:t>
            </a:r>
          </a:p>
        </p:txBody>
      </p:sp>
      <p:pic>
        <p:nvPicPr>
          <p:cNvPr id="2" name="Picture 1">
            <a:extLst>
              <a:ext uri="{FF2B5EF4-FFF2-40B4-BE49-F238E27FC236}">
                <a16:creationId xmlns:a16="http://schemas.microsoft.com/office/drawing/2014/main" id="{2323B642-49F9-D74A-9BBA-B4067EB11EE6}"/>
              </a:ext>
            </a:extLst>
          </p:cNvPr>
          <p:cNvPicPr>
            <a:picLocks noChangeAspect="1"/>
          </p:cNvPicPr>
          <p:nvPr/>
        </p:nvPicPr>
        <p:blipFill>
          <a:blip r:embed="rId3"/>
          <a:stretch>
            <a:fillRect/>
          </a:stretch>
        </p:blipFill>
        <p:spPr>
          <a:xfrm>
            <a:off x="5292587" y="4191000"/>
            <a:ext cx="3851413" cy="2362200"/>
          </a:xfrm>
          <a:prstGeom prst="rect">
            <a:avLst/>
          </a:prstGeom>
        </p:spPr>
      </p:pic>
      <p:sp>
        <p:nvSpPr>
          <p:cNvPr id="7" name="Rectangle 5">
            <a:extLst>
              <a:ext uri="{FF2B5EF4-FFF2-40B4-BE49-F238E27FC236}">
                <a16:creationId xmlns:a16="http://schemas.microsoft.com/office/drawing/2014/main" id="{C26A058F-39F5-3E4F-86F6-36C55DAB0F75}"/>
              </a:ext>
            </a:extLst>
          </p:cNvPr>
          <p:cNvSpPr txBox="1">
            <a:spLocks noChangeArrowheads="1"/>
          </p:cNvSpPr>
          <p:nvPr/>
        </p:nvSpPr>
        <p:spPr bwMode="auto">
          <a:xfrm>
            <a:off x="76200" y="2362199"/>
            <a:ext cx="6019800" cy="41448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SzPct val="125000"/>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B"/>
              </a:buClr>
              <a:buSzPct val="75000"/>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Char char="–"/>
              <a:defRPr sz="2000">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Times New Roman" pitchFamily="18" charset="0"/>
              </a:defRPr>
            </a:lvl5pPr>
            <a:lvl6pPr marL="2514600" indent="-228600" algn="l" rtl="0" fontAlgn="base">
              <a:spcBef>
                <a:spcPct val="20000"/>
              </a:spcBef>
              <a:spcAft>
                <a:spcPct val="0"/>
              </a:spcAft>
              <a:buChar char="»"/>
              <a:defRPr sz="1600">
                <a:solidFill>
                  <a:schemeClr val="tx1"/>
                </a:solidFill>
                <a:latin typeface="Times New Roman" pitchFamily="18" charset="0"/>
              </a:defRPr>
            </a:lvl6pPr>
            <a:lvl7pPr marL="2971800" indent="-228600" algn="l" rtl="0" fontAlgn="base">
              <a:spcBef>
                <a:spcPct val="20000"/>
              </a:spcBef>
              <a:spcAft>
                <a:spcPct val="0"/>
              </a:spcAft>
              <a:buChar char="»"/>
              <a:defRPr sz="1600">
                <a:solidFill>
                  <a:schemeClr val="tx1"/>
                </a:solidFill>
                <a:latin typeface="Times New Roman" pitchFamily="18" charset="0"/>
              </a:defRPr>
            </a:lvl7pPr>
            <a:lvl8pPr marL="3429000" indent="-228600" algn="l" rtl="0" fontAlgn="base">
              <a:spcBef>
                <a:spcPct val="20000"/>
              </a:spcBef>
              <a:spcAft>
                <a:spcPct val="0"/>
              </a:spcAft>
              <a:buChar char="»"/>
              <a:defRPr sz="1600">
                <a:solidFill>
                  <a:schemeClr val="tx1"/>
                </a:solidFill>
                <a:latin typeface="Times New Roman" pitchFamily="18" charset="0"/>
              </a:defRPr>
            </a:lvl8pPr>
            <a:lvl9pPr marL="3886200" indent="-228600" algn="l" rtl="0" fontAlgn="base">
              <a:spcBef>
                <a:spcPct val="20000"/>
              </a:spcBef>
              <a:spcAft>
                <a:spcPct val="0"/>
              </a:spcAft>
              <a:buChar char="»"/>
              <a:defRPr sz="1600">
                <a:solidFill>
                  <a:schemeClr val="tx1"/>
                </a:solidFill>
                <a:latin typeface="Times New Roman" pitchFamily="18" charset="0"/>
              </a:defRPr>
            </a:lvl9pPr>
          </a:lstStyle>
          <a:p>
            <a:pPr eaLnBrk="1" hangingPunct="1"/>
            <a:r>
              <a:rPr lang="en-US" kern="0" dirty="0"/>
              <a:t>Early years (1950s – 1960s)</a:t>
            </a:r>
          </a:p>
          <a:p>
            <a:pPr lvl="1" eaLnBrk="1" hangingPunct="1"/>
            <a:r>
              <a:rPr lang="en-US" kern="0" dirty="0"/>
              <a:t>Very expensive, specialized tool</a:t>
            </a:r>
          </a:p>
          <a:p>
            <a:pPr lvl="1" eaLnBrk="1" hangingPunct="1"/>
            <a:r>
              <a:rPr lang="en-US" kern="0" dirty="0"/>
              <a:t>Required big computers, special training</a:t>
            </a:r>
          </a:p>
          <a:p>
            <a:pPr lvl="1" eaLnBrk="1" hangingPunct="1"/>
            <a:r>
              <a:rPr lang="en-US" kern="0" dirty="0"/>
              <a:t>Mostly in FORTRAN (or even Assembly)</a:t>
            </a:r>
          </a:p>
          <a:p>
            <a:pPr lvl="1" eaLnBrk="1" hangingPunct="1"/>
            <a:r>
              <a:rPr lang="en-US" kern="0" dirty="0"/>
              <a:t>Processing cost as high as $1000/hour for a sub-PC level machine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FB41364-D962-4E00-A724-F69CA49C8C3B}" type="slidenum">
              <a:rPr lang="en-US"/>
              <a:pPr>
                <a:defRPr/>
              </a:pPr>
              <a:t>24</a:t>
            </a:fld>
            <a:r>
              <a:rPr lang="en-US"/>
              <a:t> of 23</a:t>
            </a:r>
          </a:p>
        </p:txBody>
      </p:sp>
      <p:sp>
        <p:nvSpPr>
          <p:cNvPr id="34821"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4822" name="Rectangle 5"/>
          <p:cNvSpPr>
            <a:spLocks noGrp="1" noChangeArrowheads="1"/>
          </p:cNvSpPr>
          <p:nvPr>
            <p:ph type="body" idx="1"/>
          </p:nvPr>
        </p:nvSpPr>
        <p:spPr>
          <a:xfrm>
            <a:off x="76200" y="1219200"/>
            <a:ext cx="8915400" cy="5257800"/>
          </a:xfrm>
        </p:spPr>
        <p:txBody>
          <a:bodyPr/>
          <a:lstStyle/>
          <a:p>
            <a:pPr eaLnBrk="1" hangingPunct="1"/>
            <a:r>
              <a:rPr lang="en-US" dirty="0"/>
              <a:t>Formative years (1970s – early 1980s)</a:t>
            </a:r>
          </a:p>
          <a:p>
            <a:pPr lvl="1" eaLnBrk="1" hangingPunct="1"/>
            <a:r>
              <a:rPr lang="en-US" dirty="0"/>
              <a:t>Computers got faster, cheaper</a:t>
            </a:r>
          </a:p>
          <a:p>
            <a:pPr lvl="1" eaLnBrk="1" hangingPunct="1"/>
            <a:r>
              <a:rPr lang="en-US" dirty="0"/>
              <a:t>Value of simulation more widely recognized</a:t>
            </a:r>
          </a:p>
          <a:p>
            <a:pPr lvl="1" eaLnBrk="1" hangingPunct="1"/>
            <a:r>
              <a:rPr lang="en-US" dirty="0"/>
              <a:t>Simulation software improved, but still languages to be learned, typed, batch processed</a:t>
            </a:r>
          </a:p>
          <a:p>
            <a:pPr lvl="1" eaLnBrk="1" hangingPunct="1"/>
            <a:r>
              <a:rPr lang="en-US" dirty="0"/>
              <a:t>Often used to clean up “disasters” in auto, aerospace industries, e.g.,</a:t>
            </a:r>
          </a:p>
          <a:p>
            <a:pPr lvl="2" eaLnBrk="1" hangingPunct="1"/>
            <a:r>
              <a:rPr lang="en-US" dirty="0"/>
              <a:t>Car plant; heavy demand for certain model</a:t>
            </a:r>
          </a:p>
          <a:p>
            <a:pPr lvl="2" eaLnBrk="1" hangingPunct="1"/>
            <a:r>
              <a:rPr lang="en-US" dirty="0"/>
              <a:t>Line underperforming</a:t>
            </a:r>
          </a:p>
          <a:p>
            <a:pPr lvl="2" eaLnBrk="1" hangingPunct="1"/>
            <a:r>
              <a:rPr lang="en-US" dirty="0"/>
              <a:t>Simulated, problem identified</a:t>
            </a:r>
          </a:p>
          <a:p>
            <a:pPr lvl="2" eaLnBrk="1" hangingPunct="1"/>
            <a:r>
              <a:rPr lang="en-US" dirty="0"/>
              <a:t>But demand had dried up — simulation was too late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AC88F562-CA3B-4502-BE1D-8AD6DBC45841}" type="slidenum">
              <a:rPr lang="en-US"/>
              <a:pPr>
                <a:defRPr/>
              </a:pPr>
              <a:t>25</a:t>
            </a:fld>
            <a:r>
              <a:rPr lang="en-US"/>
              <a:t> of 23</a:t>
            </a:r>
          </a:p>
        </p:txBody>
      </p:sp>
      <p:sp>
        <p:nvSpPr>
          <p:cNvPr id="35845"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5846" name="Rectangle 5"/>
          <p:cNvSpPr>
            <a:spLocks noGrp="1" noChangeArrowheads="1"/>
          </p:cNvSpPr>
          <p:nvPr>
            <p:ph type="body" idx="1"/>
          </p:nvPr>
        </p:nvSpPr>
        <p:spPr/>
        <p:txBody>
          <a:bodyPr/>
          <a:lstStyle/>
          <a:p>
            <a:pPr eaLnBrk="1" hangingPunct="1"/>
            <a:r>
              <a:rPr lang="en-US" dirty="0"/>
              <a:t>Recent past (late 1980s – mid 2000s)</a:t>
            </a:r>
          </a:p>
          <a:p>
            <a:pPr lvl="1" eaLnBrk="1" hangingPunct="1"/>
            <a:r>
              <a:rPr lang="en-US" dirty="0"/>
              <a:t>Microcomputer power</a:t>
            </a:r>
          </a:p>
          <a:p>
            <a:pPr lvl="1" eaLnBrk="1" hangingPunct="1"/>
            <a:r>
              <a:rPr lang="en-US" dirty="0"/>
              <a:t>Software expanded into GUIs, animation</a:t>
            </a:r>
          </a:p>
          <a:p>
            <a:pPr lvl="1" eaLnBrk="1" hangingPunct="1"/>
            <a:r>
              <a:rPr lang="en-US" dirty="0"/>
              <a:t>Wider acceptance across more areas</a:t>
            </a:r>
          </a:p>
          <a:p>
            <a:pPr lvl="2" eaLnBrk="1" hangingPunct="1"/>
            <a:r>
              <a:rPr lang="en-US" dirty="0"/>
              <a:t>Traditional manufacturing applications</a:t>
            </a:r>
          </a:p>
          <a:p>
            <a:pPr lvl="2" eaLnBrk="1" hangingPunct="1"/>
            <a:r>
              <a:rPr lang="en-US" dirty="0"/>
              <a:t>Services</a:t>
            </a:r>
          </a:p>
          <a:p>
            <a:pPr lvl="2" eaLnBrk="1" hangingPunct="1"/>
            <a:r>
              <a:rPr lang="en-US" dirty="0"/>
              <a:t>Health care</a:t>
            </a:r>
          </a:p>
          <a:p>
            <a:pPr lvl="2" eaLnBrk="1" hangingPunct="1"/>
            <a:r>
              <a:rPr lang="en-US" dirty="0"/>
              <a:t>“Business processes”</a:t>
            </a:r>
          </a:p>
          <a:p>
            <a:pPr lvl="1" eaLnBrk="1" hangingPunct="1"/>
            <a:r>
              <a:rPr lang="en-US" dirty="0"/>
              <a:t>Still mostly in large firms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36869" name="Rectangle 4"/>
          <p:cNvSpPr>
            <a:spLocks noGrp="1" noChangeArrowheads="1"/>
          </p:cNvSpPr>
          <p:nvPr>
            <p:ph type="title"/>
          </p:nvPr>
        </p:nvSpPr>
        <p:spPr/>
        <p:txBody>
          <a:bodyPr/>
          <a:lstStyle/>
          <a:p>
            <a:pPr eaLnBrk="1" hangingPunct="1"/>
            <a:r>
              <a:rPr lang="en-US"/>
              <a:t>When Simulations are Used </a:t>
            </a:r>
            <a:r>
              <a:rPr lang="en-US" sz="1800"/>
              <a:t>(cont’d.)</a:t>
            </a:r>
          </a:p>
        </p:txBody>
      </p:sp>
      <p:sp>
        <p:nvSpPr>
          <p:cNvPr id="36870" name="Rectangle 5"/>
          <p:cNvSpPr>
            <a:spLocks noGrp="1" noChangeArrowheads="1"/>
          </p:cNvSpPr>
          <p:nvPr>
            <p:ph type="body" idx="1"/>
          </p:nvPr>
        </p:nvSpPr>
        <p:spPr/>
        <p:txBody>
          <a:bodyPr/>
          <a:lstStyle/>
          <a:p>
            <a:pPr eaLnBrk="1" hangingPunct="1">
              <a:lnSpc>
                <a:spcPct val="90000"/>
              </a:lnSpc>
            </a:pPr>
            <a:r>
              <a:rPr lang="en-US" dirty="0"/>
              <a:t>Present</a:t>
            </a:r>
          </a:p>
          <a:p>
            <a:pPr lvl="1" eaLnBrk="1" hangingPunct="1">
              <a:lnSpc>
                <a:spcPct val="90000"/>
              </a:lnSpc>
            </a:pPr>
            <a:r>
              <a:rPr lang="en-US" dirty="0"/>
              <a:t>Proliferating into smaller firms</a:t>
            </a:r>
          </a:p>
          <a:p>
            <a:pPr lvl="1" eaLnBrk="1" hangingPunct="1">
              <a:lnSpc>
                <a:spcPct val="90000"/>
              </a:lnSpc>
            </a:pPr>
            <a:r>
              <a:rPr lang="en-US" dirty="0"/>
              <a:t>Becoming a standard tool</a:t>
            </a:r>
          </a:p>
          <a:p>
            <a:pPr lvl="1" eaLnBrk="1" hangingPunct="1">
              <a:lnSpc>
                <a:spcPct val="90000"/>
              </a:lnSpc>
            </a:pPr>
            <a:r>
              <a:rPr lang="en-US" dirty="0"/>
              <a:t>Being used earlier in design phase</a:t>
            </a:r>
          </a:p>
          <a:p>
            <a:pPr lvl="1" eaLnBrk="1" hangingPunct="1">
              <a:lnSpc>
                <a:spcPct val="90000"/>
              </a:lnSpc>
            </a:pPr>
            <a:r>
              <a:rPr lang="en-US" dirty="0"/>
              <a:t>Real-time control (digital twins)</a:t>
            </a:r>
          </a:p>
          <a:p>
            <a:pPr lvl="1" eaLnBrk="1" hangingPunct="1">
              <a:lnSpc>
                <a:spcPct val="90000"/>
              </a:lnSpc>
            </a:pPr>
            <a:r>
              <a:rPr lang="en-US" dirty="0">
                <a:solidFill>
                  <a:srgbClr val="FF9300"/>
                </a:solidFill>
              </a:rPr>
              <a:t>Simulation &amp; Big Data &amp; AI</a:t>
            </a:r>
          </a:p>
          <a:p>
            <a:pPr eaLnBrk="1" hangingPunct="1">
              <a:lnSpc>
                <a:spcPct val="90000"/>
              </a:lnSpc>
            </a:pPr>
            <a:r>
              <a:rPr lang="en-US" dirty="0"/>
              <a:t>Future</a:t>
            </a:r>
          </a:p>
          <a:p>
            <a:pPr lvl="1" eaLnBrk="1" hangingPunct="1">
              <a:lnSpc>
                <a:spcPct val="90000"/>
              </a:lnSpc>
            </a:pPr>
            <a:r>
              <a:rPr lang="en-US" dirty="0"/>
              <a:t>Integration with other applications for visualization, analysis</a:t>
            </a:r>
          </a:p>
          <a:p>
            <a:pPr lvl="1" eaLnBrk="1" hangingPunct="1">
              <a:lnSpc>
                <a:spcPct val="90000"/>
              </a:lnSpc>
            </a:pPr>
            <a:r>
              <a:rPr lang="en-US" dirty="0"/>
              <a:t>Network sharing of data in real time</a:t>
            </a:r>
          </a:p>
          <a:p>
            <a:pPr lvl="1" eaLnBrk="1" hangingPunct="1">
              <a:lnSpc>
                <a:spcPct val="90000"/>
              </a:lnSpc>
            </a:pPr>
            <a:r>
              <a:rPr lang="en-US" dirty="0"/>
              <a:t>Internet-enabled distributed model building, execution</a:t>
            </a:r>
          </a:p>
          <a:p>
            <a:pPr lvl="1" eaLnBrk="1" hangingPunct="1">
              <a:lnSpc>
                <a:spcPct val="90000"/>
              </a:lnSpc>
            </a:pPr>
            <a:r>
              <a:rPr lang="en-US" dirty="0"/>
              <a:t>Specialized vertical “templates” for specific industries, firms</a:t>
            </a:r>
          </a:p>
          <a:p>
            <a:pPr lvl="1" eaLnBrk="1" hangingPunct="1">
              <a:lnSpc>
                <a:spcPct val="90000"/>
              </a:lnSpc>
            </a:pPr>
            <a:r>
              <a:rPr lang="en-US" dirty="0"/>
              <a:t>Better model re-usability, operational decision making</a:t>
            </a:r>
          </a:p>
          <a:p>
            <a:pPr lvl="1" eaLnBrk="1" hangingPunct="1">
              <a:lnSpc>
                <a:spcPct val="90000"/>
              </a:lnSpc>
            </a:pPr>
            <a:r>
              <a:rPr lang="en-US" dirty="0"/>
              <a:t>Automated statistical design,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590D4D-0568-8643-9AC2-1408DC5ABBC7}"/>
              </a:ext>
            </a:extLst>
          </p:cNvPr>
          <p:cNvPicPr>
            <a:picLocks noChangeAspect="1"/>
          </p:cNvPicPr>
          <p:nvPr/>
        </p:nvPicPr>
        <p:blipFill>
          <a:blip r:embed="rId2"/>
          <a:stretch>
            <a:fillRect/>
          </a:stretch>
        </p:blipFill>
        <p:spPr>
          <a:xfrm>
            <a:off x="3115733" y="1223962"/>
            <a:ext cx="5952067" cy="3348038"/>
          </a:xfrm>
          <a:prstGeom prst="rect">
            <a:avLst/>
          </a:prstGeom>
        </p:spPr>
      </p:pic>
      <p:sp>
        <p:nvSpPr>
          <p:cNvPr id="2" name="Title 1">
            <a:extLst>
              <a:ext uri="{FF2B5EF4-FFF2-40B4-BE49-F238E27FC236}">
                <a16:creationId xmlns:a16="http://schemas.microsoft.com/office/drawing/2014/main" id="{E6421170-B3F0-8246-A8FC-1624324DD1F8}"/>
              </a:ext>
            </a:extLst>
          </p:cNvPr>
          <p:cNvSpPr>
            <a:spLocks noGrp="1"/>
          </p:cNvSpPr>
          <p:nvPr>
            <p:ph type="title"/>
          </p:nvPr>
        </p:nvSpPr>
        <p:spPr/>
        <p:txBody>
          <a:bodyPr/>
          <a:lstStyle/>
          <a:p>
            <a:r>
              <a:rPr lang="en-US" dirty="0"/>
              <a:t>Examples?</a:t>
            </a:r>
          </a:p>
        </p:txBody>
      </p:sp>
      <p:sp>
        <p:nvSpPr>
          <p:cNvPr id="4" name="Date Placeholder 3">
            <a:extLst>
              <a:ext uri="{FF2B5EF4-FFF2-40B4-BE49-F238E27FC236}">
                <a16:creationId xmlns:a16="http://schemas.microsoft.com/office/drawing/2014/main" id="{09DCF49B-FFEC-7447-B8AC-5A1572E06D8D}"/>
              </a:ext>
            </a:extLst>
          </p:cNvPr>
          <p:cNvSpPr>
            <a:spLocks noGrp="1"/>
          </p:cNvSpPr>
          <p:nvPr>
            <p:ph type="dt" sz="half" idx="10"/>
          </p:nvPr>
        </p:nvSpPr>
        <p:spPr/>
        <p:txBody>
          <a:bodyPr/>
          <a:lstStyle/>
          <a:p>
            <a:pPr>
              <a:defRPr/>
            </a:pPr>
            <a:endParaRPr lang="en-US" dirty="0"/>
          </a:p>
        </p:txBody>
      </p:sp>
      <p:sp>
        <p:nvSpPr>
          <p:cNvPr id="5" name="Footer Placeholder 4">
            <a:extLst>
              <a:ext uri="{FF2B5EF4-FFF2-40B4-BE49-F238E27FC236}">
                <a16:creationId xmlns:a16="http://schemas.microsoft.com/office/drawing/2014/main" id="{77513355-1E50-B34D-A536-46D22092897F}"/>
              </a:ext>
            </a:extLst>
          </p:cNvPr>
          <p:cNvSpPr>
            <a:spLocks noGrp="1"/>
          </p:cNvSpPr>
          <p:nvPr>
            <p:ph type="ftr" sz="quarter" idx="11"/>
          </p:nvPr>
        </p:nvSpPr>
        <p:spPr/>
        <p:txBody>
          <a:bodyPr/>
          <a:lstStyle/>
          <a:p>
            <a:pPr>
              <a:defRPr/>
            </a:pPr>
            <a:r>
              <a:rPr lang="en-US"/>
              <a:t>What Is Simulation?</a:t>
            </a:r>
            <a:endParaRPr lang="en-US" dirty="0"/>
          </a:p>
        </p:txBody>
      </p:sp>
      <p:sp>
        <p:nvSpPr>
          <p:cNvPr id="6" name="Slide Number Placeholder 5">
            <a:extLst>
              <a:ext uri="{FF2B5EF4-FFF2-40B4-BE49-F238E27FC236}">
                <a16:creationId xmlns:a16="http://schemas.microsoft.com/office/drawing/2014/main" id="{0A7BD58D-8BBD-AB47-8ACC-B2C46D8501A8}"/>
              </a:ext>
            </a:extLst>
          </p:cNvPr>
          <p:cNvSpPr>
            <a:spLocks noGrp="1"/>
          </p:cNvSpPr>
          <p:nvPr>
            <p:ph type="sldNum" sz="quarter" idx="12"/>
          </p:nvPr>
        </p:nvSpPr>
        <p:spPr/>
        <p:txBody>
          <a:bodyPr/>
          <a:lstStyle/>
          <a:p>
            <a:pPr>
              <a:defRPr/>
            </a:pPr>
            <a:r>
              <a:rPr lang="en-US"/>
              <a:t>Slide </a:t>
            </a:r>
            <a:fld id="{80B83842-6638-487F-9019-BCF693203D94}" type="slidenum">
              <a:rPr lang="en-US" smtClean="0"/>
              <a:pPr>
                <a:defRPr/>
              </a:pPr>
              <a:t>3</a:t>
            </a:fld>
            <a:endParaRPr lang="en-US" dirty="0"/>
          </a:p>
        </p:txBody>
      </p:sp>
      <p:pic>
        <p:nvPicPr>
          <p:cNvPr id="13" name="Picture 12">
            <a:extLst>
              <a:ext uri="{FF2B5EF4-FFF2-40B4-BE49-F238E27FC236}">
                <a16:creationId xmlns:a16="http://schemas.microsoft.com/office/drawing/2014/main" id="{6B7A95B6-FC3F-7541-A46B-0B8EBE5C8620}"/>
              </a:ext>
            </a:extLst>
          </p:cNvPr>
          <p:cNvPicPr>
            <a:picLocks noChangeAspect="1"/>
          </p:cNvPicPr>
          <p:nvPr/>
        </p:nvPicPr>
        <p:blipFill>
          <a:blip r:embed="rId3"/>
          <a:stretch>
            <a:fillRect/>
          </a:stretch>
        </p:blipFill>
        <p:spPr>
          <a:xfrm>
            <a:off x="2286000" y="1295400"/>
            <a:ext cx="6613525" cy="4278124"/>
          </a:xfrm>
          <a:prstGeom prst="rect">
            <a:avLst/>
          </a:prstGeom>
        </p:spPr>
      </p:pic>
      <p:pic>
        <p:nvPicPr>
          <p:cNvPr id="12" name="Picture 11">
            <a:extLst>
              <a:ext uri="{FF2B5EF4-FFF2-40B4-BE49-F238E27FC236}">
                <a16:creationId xmlns:a16="http://schemas.microsoft.com/office/drawing/2014/main" id="{191E277C-7A8F-114B-BF95-D5DA3EF9950C}"/>
              </a:ext>
            </a:extLst>
          </p:cNvPr>
          <p:cNvPicPr>
            <a:picLocks noChangeAspect="1"/>
          </p:cNvPicPr>
          <p:nvPr/>
        </p:nvPicPr>
        <p:blipFill>
          <a:blip r:embed="rId4"/>
          <a:stretch>
            <a:fillRect/>
          </a:stretch>
        </p:blipFill>
        <p:spPr>
          <a:xfrm>
            <a:off x="711200" y="1447800"/>
            <a:ext cx="8128000" cy="4572000"/>
          </a:xfrm>
          <a:prstGeom prst="rect">
            <a:avLst/>
          </a:prstGeom>
        </p:spPr>
      </p:pic>
      <p:pic>
        <p:nvPicPr>
          <p:cNvPr id="16" name="Picture 15">
            <a:extLst>
              <a:ext uri="{FF2B5EF4-FFF2-40B4-BE49-F238E27FC236}">
                <a16:creationId xmlns:a16="http://schemas.microsoft.com/office/drawing/2014/main" id="{D7C60368-B9BB-5142-A22A-49406E5C4FB3}"/>
              </a:ext>
            </a:extLst>
          </p:cNvPr>
          <p:cNvPicPr>
            <a:picLocks noChangeAspect="1"/>
          </p:cNvPicPr>
          <p:nvPr/>
        </p:nvPicPr>
        <p:blipFill>
          <a:blip r:embed="rId5"/>
          <a:stretch>
            <a:fillRect/>
          </a:stretch>
        </p:blipFill>
        <p:spPr>
          <a:xfrm>
            <a:off x="304800" y="1600200"/>
            <a:ext cx="8437392" cy="4442814"/>
          </a:xfrm>
          <a:prstGeom prst="rect">
            <a:avLst/>
          </a:prstGeom>
        </p:spPr>
      </p:pic>
      <p:pic>
        <p:nvPicPr>
          <p:cNvPr id="17" name="Picture 16">
            <a:extLst>
              <a:ext uri="{FF2B5EF4-FFF2-40B4-BE49-F238E27FC236}">
                <a16:creationId xmlns:a16="http://schemas.microsoft.com/office/drawing/2014/main" id="{1E9A177E-B014-5E46-9667-3913F51841F8}"/>
              </a:ext>
            </a:extLst>
          </p:cNvPr>
          <p:cNvPicPr>
            <a:picLocks noChangeAspect="1"/>
          </p:cNvPicPr>
          <p:nvPr/>
        </p:nvPicPr>
        <p:blipFill>
          <a:blip r:embed="rId6"/>
          <a:stretch>
            <a:fillRect/>
          </a:stretch>
        </p:blipFill>
        <p:spPr>
          <a:xfrm>
            <a:off x="76200" y="1676400"/>
            <a:ext cx="7734063" cy="4812305"/>
          </a:xfrm>
          <a:prstGeom prst="rect">
            <a:avLst/>
          </a:prstGeom>
        </p:spPr>
      </p:pic>
      <p:pic>
        <p:nvPicPr>
          <p:cNvPr id="18" name="Picture 17">
            <a:extLst>
              <a:ext uri="{FF2B5EF4-FFF2-40B4-BE49-F238E27FC236}">
                <a16:creationId xmlns:a16="http://schemas.microsoft.com/office/drawing/2014/main" id="{057F9A10-4488-4941-B3B6-ECDF4F25E1CD}"/>
              </a:ext>
            </a:extLst>
          </p:cNvPr>
          <p:cNvPicPr>
            <a:picLocks noChangeAspect="1"/>
          </p:cNvPicPr>
          <p:nvPr/>
        </p:nvPicPr>
        <p:blipFill>
          <a:blip r:embed="rId7"/>
          <a:stretch>
            <a:fillRect/>
          </a:stretch>
        </p:blipFill>
        <p:spPr>
          <a:xfrm>
            <a:off x="2820765" y="315541"/>
            <a:ext cx="4479925" cy="5982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78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3000"/>
                            </p:stCondLst>
                            <p:childTnLst>
                              <p:par>
                                <p:cTn id="8" presetID="1" presetClass="entr" presetSubtype="0" fill="hold" nodeType="afterEffect">
                                  <p:stCondLst>
                                    <p:cond delay="30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6000"/>
                            </p:stCondLst>
                            <p:childTnLst>
                              <p:par>
                                <p:cTn id="11" presetID="1" presetClass="entr" presetSubtype="0" fill="hold" nodeType="afterEffect">
                                  <p:stCondLst>
                                    <p:cond delay="30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9000"/>
                            </p:stCondLst>
                            <p:childTnLst>
                              <p:par>
                                <p:cTn id="14" presetID="1" presetClass="entr" presetSubtype="0" fill="hold" nodeType="afterEffect">
                                  <p:stCondLst>
                                    <p:cond delay="30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6D91E1BA-3D8A-4F74-8D30-D056972DAE5C}" type="slidenum">
              <a:rPr lang="en-US"/>
              <a:pPr>
                <a:defRPr/>
              </a:pPr>
              <a:t>4</a:t>
            </a:fld>
            <a:r>
              <a:rPr lang="en-US"/>
              <a:t> of 23</a:t>
            </a:r>
          </a:p>
        </p:txBody>
      </p:sp>
      <p:sp>
        <p:nvSpPr>
          <p:cNvPr id="15365" name="Rectangle 2"/>
          <p:cNvSpPr>
            <a:spLocks noGrp="1" noChangeArrowheads="1"/>
          </p:cNvSpPr>
          <p:nvPr>
            <p:ph type="title"/>
          </p:nvPr>
        </p:nvSpPr>
        <p:spPr/>
        <p:txBody>
          <a:bodyPr/>
          <a:lstStyle/>
          <a:p>
            <a:pPr eaLnBrk="1" hangingPunct="1"/>
            <a:r>
              <a:rPr lang="en-US" dirty="0"/>
              <a:t>Simulation History</a:t>
            </a:r>
          </a:p>
        </p:txBody>
      </p:sp>
      <p:sp>
        <p:nvSpPr>
          <p:cNvPr id="15366" name="Rectangle 3"/>
          <p:cNvSpPr>
            <a:spLocks noGrp="1" noChangeArrowheads="1"/>
          </p:cNvSpPr>
          <p:nvPr>
            <p:ph type="body" idx="1"/>
          </p:nvPr>
        </p:nvSpPr>
        <p:spPr>
          <a:xfrm>
            <a:off x="76200" y="1219200"/>
            <a:ext cx="6553200" cy="5257800"/>
          </a:xfrm>
        </p:spPr>
        <p:txBody>
          <a:bodyPr/>
          <a:lstStyle/>
          <a:p>
            <a:pPr eaLnBrk="1" hangingPunct="1"/>
            <a:r>
              <a:rPr lang="en-US" dirty="0"/>
              <a:t>Buffon’s “Needle Experiment” 1777</a:t>
            </a:r>
          </a:p>
          <a:p>
            <a:pPr eaLnBrk="1" hangingPunct="1"/>
            <a:r>
              <a:rPr lang="en-US" dirty="0"/>
              <a:t>Computer Based Simulation</a:t>
            </a:r>
          </a:p>
          <a:p>
            <a:pPr lvl="1" eaLnBrk="1" hangingPunct="1"/>
            <a:r>
              <a:rPr lang="en-US" dirty="0"/>
              <a:t>WWII</a:t>
            </a:r>
          </a:p>
          <a:p>
            <a:pPr lvl="1" eaLnBrk="1" hangingPunct="1"/>
            <a:r>
              <a:rPr lang="en-US" dirty="0"/>
              <a:t>First computer simulation</a:t>
            </a:r>
          </a:p>
          <a:p>
            <a:pPr lvl="1" eaLnBrk="1" hangingPunct="1"/>
            <a:r>
              <a:rPr lang="en-US" dirty="0"/>
              <a:t>Jon Von Neumann and Stanislaw </a:t>
            </a:r>
            <a:r>
              <a:rPr lang="en-US" dirty="0" err="1"/>
              <a:t>Ulam</a:t>
            </a:r>
            <a:endParaRPr lang="en-US" dirty="0"/>
          </a:p>
          <a:p>
            <a:pPr lvl="1" eaLnBrk="1" hangingPunct="1"/>
            <a:r>
              <a:rPr lang="en-US" dirty="0"/>
              <a:t>Behavior of neutrons</a:t>
            </a:r>
          </a:p>
          <a:p>
            <a:pPr lvl="1" eaLnBrk="1" hangingPunct="1"/>
            <a:r>
              <a:rPr lang="en-US" dirty="0"/>
              <a:t>“The Roulette Wheel technique” to solve certain problems in the design of the hydrogen bomb (still analytically intractable)</a:t>
            </a:r>
          </a:p>
          <a:p>
            <a:pPr eaLnBrk="1" hangingPunct="1"/>
            <a:r>
              <a:rPr lang="en-US" dirty="0"/>
              <a:t>Keith D. </a:t>
            </a:r>
            <a:r>
              <a:rPr lang="en-US" dirty="0" err="1"/>
              <a:t>Tocher</a:t>
            </a:r>
            <a:r>
              <a:rPr lang="en-US" dirty="0"/>
              <a:t> General Simulation Program (GSP)</a:t>
            </a:r>
          </a:p>
          <a:p>
            <a:pPr lvl="1" eaLnBrk="1" hangingPunct="1"/>
            <a:endParaRPr lang="en-US" dirty="0"/>
          </a:p>
          <a:p>
            <a:pPr eaLnBrk="1" hangingPunct="1"/>
            <a:endParaRPr lang="en-US" dirty="0"/>
          </a:p>
        </p:txBody>
      </p:sp>
      <p:pic>
        <p:nvPicPr>
          <p:cNvPr id="2" name="Picture 1">
            <a:extLst>
              <a:ext uri="{FF2B5EF4-FFF2-40B4-BE49-F238E27FC236}">
                <a16:creationId xmlns:a16="http://schemas.microsoft.com/office/drawing/2014/main" id="{022F5A7C-358E-F246-A0E0-D9642AB493AC}"/>
              </a:ext>
            </a:extLst>
          </p:cNvPr>
          <p:cNvPicPr>
            <a:picLocks noChangeAspect="1"/>
          </p:cNvPicPr>
          <p:nvPr/>
        </p:nvPicPr>
        <p:blipFill>
          <a:blip r:embed="rId3"/>
          <a:stretch>
            <a:fillRect/>
          </a:stretch>
        </p:blipFill>
        <p:spPr>
          <a:xfrm>
            <a:off x="6571300" y="1555214"/>
            <a:ext cx="2496500" cy="1572795"/>
          </a:xfrm>
          <a:prstGeom prst="rect">
            <a:avLst/>
          </a:prstGeom>
        </p:spPr>
      </p:pic>
      <p:pic>
        <p:nvPicPr>
          <p:cNvPr id="3" name="Picture 2">
            <a:extLst>
              <a:ext uri="{FF2B5EF4-FFF2-40B4-BE49-F238E27FC236}">
                <a16:creationId xmlns:a16="http://schemas.microsoft.com/office/drawing/2014/main" id="{B75E87CD-F1EB-B84D-B081-5E8B8F3CA04D}"/>
              </a:ext>
            </a:extLst>
          </p:cNvPr>
          <p:cNvPicPr>
            <a:picLocks noChangeAspect="1"/>
          </p:cNvPicPr>
          <p:nvPr/>
        </p:nvPicPr>
        <p:blipFill>
          <a:blip r:embed="rId4"/>
          <a:stretch>
            <a:fillRect/>
          </a:stretch>
        </p:blipFill>
        <p:spPr>
          <a:xfrm>
            <a:off x="6572346" y="3581400"/>
            <a:ext cx="2511832" cy="16032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30A77310-2913-4C73-AD03-EB6D30955BA1}" type="slidenum">
              <a:rPr lang="en-US"/>
              <a:pPr>
                <a:defRPr/>
              </a:pPr>
              <a:t>5</a:t>
            </a:fld>
            <a:r>
              <a:rPr lang="en-US"/>
              <a:t> of 23</a:t>
            </a:r>
          </a:p>
        </p:txBody>
      </p:sp>
      <p:sp>
        <p:nvSpPr>
          <p:cNvPr id="16389" name="Rectangle 2"/>
          <p:cNvSpPr>
            <a:spLocks noGrp="1" noChangeArrowheads="1"/>
          </p:cNvSpPr>
          <p:nvPr>
            <p:ph type="title"/>
          </p:nvPr>
        </p:nvSpPr>
        <p:spPr/>
        <p:txBody>
          <a:bodyPr/>
          <a:lstStyle/>
          <a:p>
            <a:pPr eaLnBrk="1" hangingPunct="1"/>
            <a:r>
              <a:rPr lang="en-US" dirty="0"/>
              <a:t>System</a:t>
            </a:r>
          </a:p>
        </p:txBody>
      </p:sp>
      <p:sp>
        <p:nvSpPr>
          <p:cNvPr id="16390" name="Rectangle 3"/>
          <p:cNvSpPr>
            <a:spLocks noGrp="1" noChangeArrowheads="1"/>
          </p:cNvSpPr>
          <p:nvPr>
            <p:ph type="body" idx="1"/>
          </p:nvPr>
        </p:nvSpPr>
        <p:spPr>
          <a:xfrm>
            <a:off x="76200" y="1219200"/>
            <a:ext cx="8991600" cy="5257800"/>
          </a:xfrm>
        </p:spPr>
        <p:txBody>
          <a:bodyPr/>
          <a:lstStyle/>
          <a:p>
            <a:pPr eaLnBrk="1" hangingPunct="1">
              <a:spcBef>
                <a:spcPts val="200"/>
              </a:spcBef>
            </a:pPr>
            <a:r>
              <a:rPr lang="en-US" dirty="0"/>
              <a:t>ISE people, we use simulation to study</a:t>
            </a:r>
            <a:r>
              <a:rPr lang="en-US" i="1" dirty="0">
                <a:solidFill>
                  <a:srgbClr val="FF0000"/>
                </a:solidFill>
              </a:rPr>
              <a:t> Systems</a:t>
            </a:r>
            <a:r>
              <a:rPr lang="en-US" dirty="0"/>
              <a:t> </a:t>
            </a:r>
          </a:p>
          <a:p>
            <a:pPr lvl="1" eaLnBrk="1" hangingPunct="1">
              <a:spcBef>
                <a:spcPts val="200"/>
              </a:spcBef>
            </a:pPr>
            <a:r>
              <a:rPr lang="en-US" b="0" dirty="0"/>
              <a:t>A system is a regularly interacting or interdependent group of units forming an integrated whole. – </a:t>
            </a:r>
            <a:r>
              <a:rPr lang="en-US" b="0" dirty="0">
                <a:solidFill>
                  <a:schemeClr val="bg2"/>
                </a:solidFill>
              </a:rPr>
              <a:t>Wikipedia</a:t>
            </a:r>
            <a:r>
              <a:rPr lang="en-US" b="0" dirty="0"/>
              <a:t> </a:t>
            </a:r>
          </a:p>
          <a:p>
            <a:pPr eaLnBrk="1" hangingPunct="1">
              <a:spcBef>
                <a:spcPts val="200"/>
              </a:spcBef>
            </a:pPr>
            <a:r>
              <a:rPr lang="en-US" dirty="0"/>
              <a:t>Examples </a:t>
            </a:r>
          </a:p>
          <a:p>
            <a:pPr lvl="1" eaLnBrk="1" hangingPunct="1">
              <a:spcBef>
                <a:spcPts val="200"/>
              </a:spcBef>
            </a:pPr>
            <a:r>
              <a:rPr lang="en-US" dirty="0"/>
              <a:t>Manufacturing facilities</a:t>
            </a:r>
          </a:p>
          <a:p>
            <a:pPr lvl="1" eaLnBrk="1" hangingPunct="1">
              <a:lnSpc>
                <a:spcPct val="80000"/>
              </a:lnSpc>
              <a:spcBef>
                <a:spcPts val="200"/>
              </a:spcBef>
            </a:pPr>
            <a:r>
              <a:rPr lang="en-US" dirty="0"/>
              <a:t>Bank operation</a:t>
            </a:r>
          </a:p>
          <a:p>
            <a:pPr lvl="1" eaLnBrk="1" hangingPunct="1">
              <a:lnSpc>
                <a:spcPct val="80000"/>
              </a:lnSpc>
              <a:spcBef>
                <a:spcPts val="200"/>
              </a:spcBef>
            </a:pPr>
            <a:r>
              <a:rPr lang="en-US" dirty="0"/>
              <a:t>Transportation/logistics/distribution operation</a:t>
            </a:r>
          </a:p>
          <a:p>
            <a:pPr lvl="1" eaLnBrk="1" hangingPunct="1">
              <a:lnSpc>
                <a:spcPct val="80000"/>
              </a:lnSpc>
              <a:spcBef>
                <a:spcPts val="200"/>
              </a:spcBef>
            </a:pPr>
            <a:r>
              <a:rPr lang="en-US" dirty="0"/>
              <a:t>Hospital facilities (emergency room, operating room, admissions)</a:t>
            </a:r>
          </a:p>
          <a:p>
            <a:pPr lvl="1" eaLnBrk="1" hangingPunct="1">
              <a:lnSpc>
                <a:spcPct val="80000"/>
              </a:lnSpc>
              <a:spcBef>
                <a:spcPts val="200"/>
              </a:spcBef>
            </a:pPr>
            <a:r>
              <a:rPr lang="en-US" dirty="0"/>
              <a:t>Computer network</a:t>
            </a:r>
          </a:p>
          <a:p>
            <a:pPr lvl="1" eaLnBrk="1" hangingPunct="1">
              <a:lnSpc>
                <a:spcPct val="80000"/>
              </a:lnSpc>
              <a:spcBef>
                <a:spcPts val="200"/>
              </a:spcBef>
            </a:pPr>
            <a:r>
              <a:rPr lang="en-US" dirty="0"/>
              <a:t>Business process (insurance office)</a:t>
            </a:r>
          </a:p>
          <a:p>
            <a:pPr lvl="1" eaLnBrk="1" hangingPunct="1">
              <a:lnSpc>
                <a:spcPct val="80000"/>
              </a:lnSpc>
              <a:spcBef>
                <a:spcPts val="200"/>
              </a:spcBef>
            </a:pPr>
            <a:r>
              <a:rPr lang="en-US" dirty="0"/>
              <a:t>Emergency-response system</a:t>
            </a:r>
          </a:p>
          <a:p>
            <a:pPr lvl="1" eaLnBrk="1" hangingPunct="1">
              <a:lnSpc>
                <a:spcPct val="80000"/>
              </a:lnSpc>
              <a:spcBef>
                <a:spcPts val="200"/>
              </a:spcBef>
            </a:pPr>
            <a:r>
              <a:rPr lang="en-US" dirty="0"/>
              <a:t>Shipping ports</a:t>
            </a:r>
          </a:p>
          <a:p>
            <a:pPr lvl="1" eaLnBrk="1" hangingPunct="1">
              <a:lnSpc>
                <a:spcPct val="80000"/>
              </a:lnSpc>
              <a:spcBef>
                <a:spcPts val="200"/>
              </a:spcBef>
            </a:pPr>
            <a:r>
              <a:rPr lang="en-US" dirty="0"/>
              <a:t>Military combat, logistics</a:t>
            </a:r>
          </a:p>
        </p:txBody>
      </p:sp>
      <p:pic>
        <p:nvPicPr>
          <p:cNvPr id="3" name="Picture 2">
            <a:extLst>
              <a:ext uri="{FF2B5EF4-FFF2-40B4-BE49-F238E27FC236}">
                <a16:creationId xmlns:a16="http://schemas.microsoft.com/office/drawing/2014/main" id="{DBBEB0DE-8424-E94C-9B4A-963E5680BD5D}"/>
              </a:ext>
            </a:extLst>
          </p:cNvPr>
          <p:cNvPicPr>
            <a:picLocks noChangeAspect="1"/>
          </p:cNvPicPr>
          <p:nvPr/>
        </p:nvPicPr>
        <p:blipFill>
          <a:blip r:embed="rId3"/>
          <a:stretch>
            <a:fillRect/>
          </a:stretch>
        </p:blipFill>
        <p:spPr>
          <a:xfrm>
            <a:off x="1683947" y="2949753"/>
            <a:ext cx="5827045" cy="3277713"/>
          </a:xfrm>
          <a:prstGeom prst="rect">
            <a:avLst/>
          </a:prstGeom>
        </p:spPr>
      </p:pic>
      <p:sp>
        <p:nvSpPr>
          <p:cNvPr id="4" name="Rectangle 3">
            <a:extLst>
              <a:ext uri="{FF2B5EF4-FFF2-40B4-BE49-F238E27FC236}">
                <a16:creationId xmlns:a16="http://schemas.microsoft.com/office/drawing/2014/main" id="{619E824C-B029-9A4E-89F6-8610F0735458}"/>
              </a:ext>
            </a:extLst>
          </p:cNvPr>
          <p:cNvSpPr/>
          <p:nvPr/>
        </p:nvSpPr>
        <p:spPr>
          <a:xfrm>
            <a:off x="381000" y="2438400"/>
            <a:ext cx="4216470" cy="523220"/>
          </a:xfrm>
          <a:prstGeom prst="rect">
            <a:avLst/>
          </a:prstGeom>
        </p:spPr>
        <p:txBody>
          <a:bodyPr wrap="square">
            <a:spAutoFit/>
          </a:bodyPr>
          <a:lstStyle/>
          <a:p>
            <a:pPr eaLnBrk="1" hangingPunct="1">
              <a:spcBef>
                <a:spcPts val="200"/>
              </a:spcBef>
            </a:pPr>
            <a:r>
              <a:rPr lang="en-US" sz="2800" b="1" dirty="0">
                <a:solidFill>
                  <a:srgbClr val="FF0000"/>
                </a:solidFill>
                <a:latin typeface="+mn-lt"/>
              </a:rPr>
              <a:t>What is a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9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9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39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9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9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9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39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9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90">
                                            <p:txEl>
                                              <p:pRg st="11" end="11"/>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390746F3-BDB4-4484-A3F2-A55D1090FC9D}" type="slidenum">
              <a:rPr lang="en-US"/>
              <a:pPr>
                <a:defRPr/>
              </a:pPr>
              <a:t>6</a:t>
            </a:fld>
            <a:r>
              <a:rPr lang="en-US"/>
              <a:t> of 23</a:t>
            </a:r>
          </a:p>
        </p:txBody>
      </p:sp>
      <p:sp>
        <p:nvSpPr>
          <p:cNvPr id="17413" name="Rectangle 2"/>
          <p:cNvSpPr>
            <a:spLocks noGrp="1" noChangeArrowheads="1"/>
          </p:cNvSpPr>
          <p:nvPr>
            <p:ph type="title"/>
          </p:nvPr>
        </p:nvSpPr>
        <p:spPr/>
        <p:txBody>
          <a:bodyPr/>
          <a:lstStyle/>
          <a:p>
            <a:pPr eaLnBrk="1" hangingPunct="1"/>
            <a:r>
              <a:rPr lang="en-US" dirty="0"/>
              <a:t>How to Study Systems</a:t>
            </a:r>
            <a:endParaRPr lang="en-US" sz="1800" dirty="0"/>
          </a:p>
        </p:txBody>
      </p:sp>
      <p:sp>
        <p:nvSpPr>
          <p:cNvPr id="17414" name="Rectangle 3"/>
          <p:cNvSpPr>
            <a:spLocks noGrp="1" noChangeArrowheads="1"/>
          </p:cNvSpPr>
          <p:nvPr>
            <p:ph type="body" idx="1"/>
          </p:nvPr>
        </p:nvSpPr>
        <p:spPr/>
        <p:txBody>
          <a:bodyPr/>
          <a:lstStyle/>
          <a:p>
            <a:pPr eaLnBrk="1" hangingPunct="1"/>
            <a:r>
              <a:rPr lang="en-US" dirty="0"/>
              <a:t>Mainly Study Systems to:</a:t>
            </a:r>
          </a:p>
          <a:p>
            <a:pPr lvl="1" eaLnBrk="1" hangingPunct="1"/>
            <a:r>
              <a:rPr lang="en-US" dirty="0"/>
              <a:t>Measure </a:t>
            </a:r>
          </a:p>
          <a:p>
            <a:pPr lvl="1" eaLnBrk="1" hangingPunct="1"/>
            <a:r>
              <a:rPr lang="en-US" dirty="0"/>
              <a:t>Improve </a:t>
            </a:r>
          </a:p>
          <a:p>
            <a:pPr lvl="1" eaLnBrk="1" hangingPunct="1"/>
            <a:r>
              <a:rPr lang="en-US" dirty="0"/>
              <a:t>Design</a:t>
            </a:r>
          </a:p>
          <a:p>
            <a:pPr lvl="1" eaLnBrk="1" hangingPunct="1"/>
            <a:r>
              <a:rPr lang="en-US" dirty="0"/>
              <a:t>Control</a:t>
            </a:r>
          </a:p>
          <a:p>
            <a:pPr eaLnBrk="1" hangingPunct="1"/>
            <a:r>
              <a:rPr lang="en-US" dirty="0"/>
              <a:t>Why?</a:t>
            </a:r>
          </a:p>
          <a:p>
            <a:pPr lvl="1" eaLnBrk="1" hangingPunct="1"/>
            <a:r>
              <a:rPr lang="en-US" dirty="0"/>
              <a:t>Learn about the system </a:t>
            </a:r>
          </a:p>
          <a:p>
            <a:pPr lvl="1" eaLnBrk="1" hangingPunct="1"/>
            <a:r>
              <a:rPr lang="en-US" dirty="0"/>
              <a:t>But often impossible in reality with actual system</a:t>
            </a:r>
          </a:p>
          <a:p>
            <a:pPr lvl="2" eaLnBrk="1" hangingPunct="1"/>
            <a:r>
              <a:rPr lang="en-US" dirty="0"/>
              <a:t>System doesn’t exist</a:t>
            </a:r>
          </a:p>
          <a:p>
            <a:pPr lvl="2" eaLnBrk="1" hangingPunct="1"/>
            <a:r>
              <a:rPr lang="en-US" dirty="0"/>
              <a:t>Would be disruptive, expensive, dangerous</a:t>
            </a:r>
          </a:p>
          <a:p>
            <a:pPr eaLnBrk="1" hangingPunct="1"/>
            <a:r>
              <a:rPr lang="en-US" dirty="0"/>
              <a:t>How?</a:t>
            </a:r>
          </a:p>
          <a:p>
            <a:pPr lvl="1" eaLnBrk="1" hangingPunct="1"/>
            <a:r>
              <a:rPr lang="en-US" dirty="0"/>
              <a:t>By implementing a </a:t>
            </a:r>
            <a:r>
              <a:rPr lang="en-US" b="1" dirty="0">
                <a:solidFill>
                  <a:srgbClr val="FF0000"/>
                </a:solidFill>
              </a:rPr>
              <a:t>Model</a:t>
            </a:r>
            <a:r>
              <a:rPr lang="en-US" dirty="0"/>
              <a:t> over time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495CBB2A-98A9-4C83-8B97-24BE856B187E}" type="slidenum">
              <a:rPr lang="en-US"/>
              <a:pPr>
                <a:defRPr/>
              </a:pPr>
              <a:t>7</a:t>
            </a:fld>
            <a:r>
              <a:rPr lang="en-US"/>
              <a:t> of 23</a:t>
            </a:r>
          </a:p>
        </p:txBody>
      </p:sp>
      <p:sp>
        <p:nvSpPr>
          <p:cNvPr id="18437" name="Rectangle 2"/>
          <p:cNvSpPr>
            <a:spLocks noGrp="1" noChangeArrowheads="1"/>
          </p:cNvSpPr>
          <p:nvPr>
            <p:ph type="title"/>
          </p:nvPr>
        </p:nvSpPr>
        <p:spPr/>
        <p:txBody>
          <a:bodyPr/>
          <a:lstStyle/>
          <a:p>
            <a:pPr eaLnBrk="1" hangingPunct="1"/>
            <a:r>
              <a:rPr lang="en-US" dirty="0"/>
              <a:t>Models</a:t>
            </a:r>
            <a:endParaRPr lang="en-US" sz="1800" dirty="0"/>
          </a:p>
        </p:txBody>
      </p:sp>
      <p:sp>
        <p:nvSpPr>
          <p:cNvPr id="18438" name="Rectangle 3"/>
          <p:cNvSpPr>
            <a:spLocks noGrp="1" noChangeArrowheads="1"/>
          </p:cNvSpPr>
          <p:nvPr>
            <p:ph type="body" idx="1"/>
          </p:nvPr>
        </p:nvSpPr>
        <p:spPr/>
        <p:txBody>
          <a:bodyPr/>
          <a:lstStyle/>
          <a:p>
            <a:pPr eaLnBrk="1" hangingPunct="1">
              <a:lnSpc>
                <a:spcPct val="90000"/>
              </a:lnSpc>
            </a:pPr>
            <a:r>
              <a:rPr lang="en-US" dirty="0"/>
              <a:t>Set of assumptions/approximations about how system works</a:t>
            </a:r>
          </a:p>
          <a:p>
            <a:pPr eaLnBrk="1" hangingPunct="1">
              <a:lnSpc>
                <a:spcPct val="90000"/>
              </a:lnSpc>
            </a:pPr>
            <a:r>
              <a:rPr lang="en-US" dirty="0"/>
              <a:t>Why do we need models?</a:t>
            </a:r>
          </a:p>
          <a:p>
            <a:pPr lvl="1" eaLnBrk="1" hangingPunct="1">
              <a:lnSpc>
                <a:spcPct val="90000"/>
              </a:lnSpc>
            </a:pPr>
            <a:r>
              <a:rPr lang="en-US" dirty="0"/>
              <a:t>Study model instead of real system </a:t>
            </a:r>
          </a:p>
          <a:p>
            <a:pPr lvl="2" eaLnBrk="1" hangingPunct="1">
              <a:lnSpc>
                <a:spcPct val="90000"/>
              </a:lnSpc>
            </a:pPr>
            <a:r>
              <a:rPr lang="en-US" dirty="0"/>
              <a:t>usually much easier, faster, cheaper, safer</a:t>
            </a:r>
          </a:p>
          <a:p>
            <a:pPr lvl="1" eaLnBrk="1" hangingPunct="1">
              <a:lnSpc>
                <a:spcPct val="90000"/>
              </a:lnSpc>
            </a:pPr>
            <a:r>
              <a:rPr lang="en-US" dirty="0"/>
              <a:t>Can try wide-ranging ideas with model</a:t>
            </a:r>
          </a:p>
          <a:p>
            <a:pPr lvl="2" eaLnBrk="1" hangingPunct="1">
              <a:lnSpc>
                <a:spcPct val="90000"/>
              </a:lnSpc>
            </a:pPr>
            <a:r>
              <a:rPr lang="en-US" dirty="0"/>
              <a:t>Make your mistakes on the computer where they </a:t>
            </a:r>
            <a:r>
              <a:rPr lang="en-US" b="1" i="1" dirty="0"/>
              <a:t>don’t</a:t>
            </a:r>
            <a:r>
              <a:rPr lang="en-US" dirty="0"/>
              <a:t> count, rather than for real where they </a:t>
            </a:r>
            <a:r>
              <a:rPr lang="en-US" b="1" i="1" dirty="0"/>
              <a:t>do</a:t>
            </a:r>
            <a:r>
              <a:rPr lang="en-US" dirty="0"/>
              <a:t> count</a:t>
            </a:r>
          </a:p>
          <a:p>
            <a:pPr lvl="1" eaLnBrk="1" hangingPunct="1">
              <a:lnSpc>
                <a:spcPct val="90000"/>
              </a:lnSpc>
            </a:pPr>
            <a:r>
              <a:rPr lang="en-US" dirty="0"/>
              <a:t>Often, just </a:t>
            </a:r>
            <a:r>
              <a:rPr lang="en-US" i="1" dirty="0"/>
              <a:t>building</a:t>
            </a:r>
            <a:r>
              <a:rPr lang="en-US" dirty="0"/>
              <a:t> model is instructive – regardless of results</a:t>
            </a:r>
          </a:p>
          <a:p>
            <a:pPr lvl="1" eaLnBrk="1" hangingPunct="1">
              <a:lnSpc>
                <a:spcPct val="90000"/>
              </a:lnSpc>
            </a:pPr>
            <a:r>
              <a:rPr lang="en-US" dirty="0"/>
              <a:t>Model </a:t>
            </a:r>
            <a:r>
              <a:rPr lang="en-US" i="1" dirty="0"/>
              <a:t>validity</a:t>
            </a:r>
            <a:r>
              <a:rPr lang="en-US" dirty="0"/>
              <a:t> (any kind of model … not just simulation)</a:t>
            </a:r>
          </a:p>
          <a:p>
            <a:pPr lvl="2" eaLnBrk="1" hangingPunct="1">
              <a:lnSpc>
                <a:spcPct val="90000"/>
              </a:lnSpc>
            </a:pPr>
            <a:r>
              <a:rPr lang="en-US" dirty="0"/>
              <a:t>To mimic reality faithfully</a:t>
            </a:r>
          </a:p>
          <a:p>
            <a:pPr lvl="2" eaLnBrk="1" hangingPunct="1">
              <a:lnSpc>
                <a:spcPct val="90000"/>
              </a:lnSpc>
            </a:pPr>
            <a:r>
              <a:rPr lang="en-US" dirty="0"/>
              <a:t>Level of detail</a:t>
            </a:r>
          </a:p>
          <a:p>
            <a:pPr lvl="2" eaLnBrk="1" hangingPunct="1">
              <a:lnSpc>
                <a:spcPct val="90000"/>
              </a:lnSpc>
            </a:pPr>
            <a:r>
              <a:rPr lang="en-US" dirty="0"/>
              <a:t>Get same conclusions from model as you would from system</a:t>
            </a:r>
          </a:p>
        </p:txBody>
      </p:sp>
      <p:sp>
        <p:nvSpPr>
          <p:cNvPr id="7" name="Rectangle 6">
            <a:extLst>
              <a:ext uri="{FF2B5EF4-FFF2-40B4-BE49-F238E27FC236}">
                <a16:creationId xmlns:a16="http://schemas.microsoft.com/office/drawing/2014/main" id="{0EF9B352-52B8-9140-AF87-D39CDDEB88E9}"/>
              </a:ext>
            </a:extLst>
          </p:cNvPr>
          <p:cNvSpPr/>
          <p:nvPr/>
        </p:nvSpPr>
        <p:spPr>
          <a:xfrm>
            <a:off x="522296" y="1219200"/>
            <a:ext cx="4216470" cy="523220"/>
          </a:xfrm>
          <a:prstGeom prst="rect">
            <a:avLst/>
          </a:prstGeom>
        </p:spPr>
        <p:txBody>
          <a:bodyPr wrap="square">
            <a:spAutoFit/>
          </a:bodyPr>
          <a:lstStyle/>
          <a:p>
            <a:pPr eaLnBrk="1" hangingPunct="1">
              <a:spcBef>
                <a:spcPts val="200"/>
              </a:spcBef>
            </a:pPr>
            <a:r>
              <a:rPr lang="en-US" sz="2800" b="1" dirty="0">
                <a:solidFill>
                  <a:srgbClr val="FF0000"/>
                </a:solidFill>
                <a:latin typeface="+mn-lt"/>
              </a:rPr>
              <a:t>What are models?</a:t>
            </a:r>
          </a:p>
        </p:txBody>
      </p:sp>
      <p:pic>
        <p:nvPicPr>
          <p:cNvPr id="4" name="Picture 3">
            <a:extLst>
              <a:ext uri="{FF2B5EF4-FFF2-40B4-BE49-F238E27FC236}">
                <a16:creationId xmlns:a16="http://schemas.microsoft.com/office/drawing/2014/main" id="{0733657E-798E-7841-86B6-F640A21FAE3F}"/>
              </a:ext>
            </a:extLst>
          </p:cNvPr>
          <p:cNvPicPr>
            <a:picLocks noChangeAspect="1"/>
          </p:cNvPicPr>
          <p:nvPr/>
        </p:nvPicPr>
        <p:blipFill>
          <a:blip r:embed="rId3"/>
          <a:stretch>
            <a:fillRect/>
          </a:stretch>
        </p:blipFill>
        <p:spPr>
          <a:xfrm>
            <a:off x="2636916" y="2057400"/>
            <a:ext cx="4203700" cy="4203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843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3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B259DE0F-C147-4D7D-9AE3-3ED564822227}" type="slidenum">
              <a:rPr lang="en-US"/>
              <a:pPr>
                <a:defRPr/>
              </a:pPr>
              <a:t>8</a:t>
            </a:fld>
            <a:r>
              <a:rPr lang="en-US"/>
              <a:t> of 23</a:t>
            </a:r>
          </a:p>
        </p:txBody>
      </p:sp>
      <p:sp>
        <p:nvSpPr>
          <p:cNvPr id="19461" name="Rectangle 4"/>
          <p:cNvSpPr>
            <a:spLocks noGrp="1" noChangeArrowheads="1"/>
          </p:cNvSpPr>
          <p:nvPr>
            <p:ph type="title"/>
          </p:nvPr>
        </p:nvSpPr>
        <p:spPr/>
        <p:txBody>
          <a:bodyPr/>
          <a:lstStyle/>
          <a:p>
            <a:pPr eaLnBrk="1" hangingPunct="1"/>
            <a:r>
              <a:rPr lang="en-US" dirty="0"/>
              <a:t>Types of Models</a:t>
            </a:r>
          </a:p>
        </p:txBody>
      </p:sp>
      <p:sp>
        <p:nvSpPr>
          <p:cNvPr id="19462" name="Rectangle 5"/>
          <p:cNvSpPr>
            <a:spLocks noGrp="1" noChangeArrowheads="1"/>
          </p:cNvSpPr>
          <p:nvPr>
            <p:ph type="body" idx="1"/>
          </p:nvPr>
        </p:nvSpPr>
        <p:spPr/>
        <p:txBody>
          <a:bodyPr/>
          <a:lstStyle/>
          <a:p>
            <a:pPr eaLnBrk="1" hangingPunct="1"/>
            <a:r>
              <a:rPr lang="en-US" i="1" dirty="0">
                <a:solidFill>
                  <a:srgbClr val="FF0000"/>
                </a:solidFill>
              </a:rPr>
              <a:t>Physical</a:t>
            </a:r>
            <a:r>
              <a:rPr lang="en-US" dirty="0"/>
              <a:t> (</a:t>
            </a:r>
            <a:r>
              <a:rPr lang="en-US" i="1" dirty="0">
                <a:solidFill>
                  <a:srgbClr val="FF0000"/>
                </a:solidFill>
              </a:rPr>
              <a:t>iconic</a:t>
            </a:r>
            <a:r>
              <a:rPr lang="en-US" dirty="0"/>
              <a:t>) Models</a:t>
            </a:r>
          </a:p>
          <a:p>
            <a:pPr lvl="1" eaLnBrk="1" hangingPunct="1"/>
            <a:r>
              <a:rPr lang="en-US" dirty="0"/>
              <a:t>Tabletop material-handling models</a:t>
            </a:r>
          </a:p>
          <a:p>
            <a:pPr lvl="1" eaLnBrk="1" hangingPunct="1"/>
            <a:r>
              <a:rPr lang="en-US" dirty="0"/>
              <a:t>Mock-ups of fast-food restaurants</a:t>
            </a:r>
          </a:p>
          <a:p>
            <a:pPr eaLnBrk="1" hangingPunct="1"/>
            <a:endParaRPr lang="en-US" i="1" dirty="0">
              <a:solidFill>
                <a:srgbClr val="FF0000"/>
              </a:solidFill>
            </a:endParaRPr>
          </a:p>
          <a:p>
            <a:pPr eaLnBrk="1" hangingPunct="1"/>
            <a:r>
              <a:rPr lang="en-US" i="1" dirty="0">
                <a:solidFill>
                  <a:srgbClr val="FF0000"/>
                </a:solidFill>
              </a:rPr>
              <a:t>Logical</a:t>
            </a:r>
            <a:r>
              <a:rPr lang="en-US" dirty="0"/>
              <a:t> (</a:t>
            </a:r>
            <a:r>
              <a:rPr lang="en-US" i="1" dirty="0">
                <a:solidFill>
                  <a:srgbClr val="FF0000"/>
                </a:solidFill>
              </a:rPr>
              <a:t>mathematical</a:t>
            </a:r>
            <a:r>
              <a:rPr lang="en-US" dirty="0"/>
              <a:t>) Models</a:t>
            </a:r>
          </a:p>
          <a:p>
            <a:pPr lvl="1" eaLnBrk="1" hangingPunct="1"/>
            <a:r>
              <a:rPr lang="en-US" dirty="0"/>
              <a:t>Approximations, assumptions about system’s operation</a:t>
            </a:r>
          </a:p>
          <a:p>
            <a:pPr lvl="1" eaLnBrk="1" hangingPunct="1"/>
            <a:r>
              <a:rPr lang="en-US" dirty="0"/>
              <a:t>Intended to promote understanding of the real system</a:t>
            </a:r>
          </a:p>
          <a:p>
            <a:pPr lvl="1" eaLnBrk="1" hangingPunct="1"/>
            <a:r>
              <a:rPr lang="en-US" dirty="0"/>
              <a:t>Simplified (selective)</a:t>
            </a:r>
          </a:p>
          <a:p>
            <a:pPr lvl="1" eaLnBrk="1" hangingPunct="1"/>
            <a:r>
              <a:rPr lang="en-US" dirty="0"/>
              <a:t>To learn about model behavior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1 – What Is Simulation?</a:t>
            </a:r>
          </a:p>
        </p:txBody>
      </p:sp>
      <p:sp>
        <p:nvSpPr>
          <p:cNvPr id="6" name="Slide Number Placeholder 5"/>
          <p:cNvSpPr>
            <a:spLocks noGrp="1"/>
          </p:cNvSpPr>
          <p:nvPr>
            <p:ph type="sldNum" sz="quarter" idx="12"/>
          </p:nvPr>
        </p:nvSpPr>
        <p:spPr/>
        <p:txBody>
          <a:bodyPr/>
          <a:lstStyle/>
          <a:p>
            <a:pPr>
              <a:defRPr/>
            </a:pPr>
            <a:r>
              <a:rPr lang="en-US"/>
              <a:t>Slide </a:t>
            </a:r>
            <a:fld id="{ECA7223E-11A0-423D-89FE-0D663C4EAC3D}" type="slidenum">
              <a:rPr lang="en-US"/>
              <a:pPr>
                <a:defRPr/>
              </a:pPr>
              <a:t>9</a:t>
            </a:fld>
            <a:r>
              <a:rPr lang="en-US"/>
              <a:t> of 23</a:t>
            </a:r>
          </a:p>
        </p:txBody>
      </p:sp>
      <p:sp>
        <p:nvSpPr>
          <p:cNvPr id="20485" name="Rectangle 2"/>
          <p:cNvSpPr>
            <a:spLocks noGrp="1" noChangeArrowheads="1"/>
          </p:cNvSpPr>
          <p:nvPr>
            <p:ph type="title"/>
          </p:nvPr>
        </p:nvSpPr>
        <p:spPr/>
        <p:txBody>
          <a:bodyPr/>
          <a:lstStyle/>
          <a:p>
            <a:pPr eaLnBrk="1" hangingPunct="1"/>
            <a:r>
              <a:rPr lang="en-US" dirty="0"/>
              <a:t>Logical Models</a:t>
            </a:r>
            <a:endParaRPr lang="en-US" dirty="0">
              <a:solidFill>
                <a:schemeClr val="accent6">
                  <a:lumMod val="75000"/>
                </a:schemeClr>
              </a:solidFill>
            </a:endParaRPr>
          </a:p>
        </p:txBody>
      </p:sp>
      <p:sp>
        <p:nvSpPr>
          <p:cNvPr id="20486" name="Rectangle 3"/>
          <p:cNvSpPr>
            <a:spLocks noGrp="1" noChangeArrowheads="1"/>
          </p:cNvSpPr>
          <p:nvPr>
            <p:ph type="body" idx="1"/>
          </p:nvPr>
        </p:nvSpPr>
        <p:spPr>
          <a:xfrm>
            <a:off x="76200" y="1219200"/>
            <a:ext cx="8991600" cy="5257800"/>
          </a:xfrm>
        </p:spPr>
        <p:txBody>
          <a:bodyPr/>
          <a:lstStyle/>
          <a:p>
            <a:pPr eaLnBrk="1" hangingPunct="1">
              <a:lnSpc>
                <a:spcPct val="90000"/>
              </a:lnSpc>
            </a:pPr>
            <a:r>
              <a:rPr lang="en-US" dirty="0"/>
              <a:t>Simple systems </a:t>
            </a:r>
            <a:r>
              <a:rPr lang="en-US" sz="2400" dirty="0"/>
              <a:t>(inherently or translatable)</a:t>
            </a:r>
            <a:endParaRPr lang="en-US" dirty="0"/>
          </a:p>
          <a:p>
            <a:pPr lvl="1" eaLnBrk="1" hangingPunct="1">
              <a:lnSpc>
                <a:spcPct val="90000"/>
              </a:lnSpc>
            </a:pPr>
            <a:r>
              <a:rPr lang="en-US" b="1" dirty="0"/>
              <a:t>Mathematical analysis </a:t>
            </a:r>
            <a:r>
              <a:rPr lang="en-US" dirty="0">
                <a:sym typeface="Wingdings" pitchFamily="2" charset="2"/>
              </a:rPr>
              <a:t> </a:t>
            </a:r>
            <a:r>
              <a:rPr lang="en-US" dirty="0"/>
              <a:t>results (exact or acceptable approximation)</a:t>
            </a:r>
          </a:p>
          <a:p>
            <a:pPr lvl="2" eaLnBrk="1" hangingPunct="1">
              <a:lnSpc>
                <a:spcPct val="90000"/>
              </a:lnSpc>
            </a:pPr>
            <a:r>
              <a:rPr lang="en-US" sz="2400" dirty="0"/>
              <a:t>Queueing theory</a:t>
            </a:r>
          </a:p>
          <a:p>
            <a:pPr lvl="2" eaLnBrk="1" hangingPunct="1">
              <a:lnSpc>
                <a:spcPct val="90000"/>
              </a:lnSpc>
            </a:pPr>
            <a:r>
              <a:rPr lang="en-US" sz="2400" dirty="0"/>
              <a:t>Differential equations</a:t>
            </a:r>
          </a:p>
          <a:p>
            <a:pPr lvl="2" eaLnBrk="1" hangingPunct="1">
              <a:lnSpc>
                <a:spcPct val="90000"/>
              </a:lnSpc>
            </a:pPr>
            <a:r>
              <a:rPr lang="en-US" sz="2400" dirty="0"/>
              <a:t>Linear programming</a:t>
            </a:r>
          </a:p>
          <a:p>
            <a:pPr eaLnBrk="1" hangingPunct="1">
              <a:lnSpc>
                <a:spcPct val="90000"/>
              </a:lnSpc>
            </a:pPr>
            <a:r>
              <a:rPr lang="en-US" dirty="0"/>
              <a:t>Complex systems </a:t>
            </a:r>
            <a:r>
              <a:rPr lang="en-US" sz="2400" dirty="0"/>
              <a:t>(too complex for analytical models)</a:t>
            </a:r>
            <a:endParaRPr lang="en-US" dirty="0"/>
          </a:p>
          <a:p>
            <a:pPr lvl="1" eaLnBrk="1" hangingPunct="1">
              <a:lnSpc>
                <a:spcPct val="90000"/>
              </a:lnSpc>
            </a:pPr>
            <a:r>
              <a:rPr lang="en-US" dirty="0"/>
              <a:t>Cannot be </a:t>
            </a:r>
            <a:r>
              <a:rPr lang="en-US" i="1" dirty="0">
                <a:solidFill>
                  <a:srgbClr val="FF0000"/>
                </a:solidFill>
              </a:rPr>
              <a:t>validly</a:t>
            </a:r>
            <a:r>
              <a:rPr lang="en-US" dirty="0"/>
              <a:t> represented by simple analytic model</a:t>
            </a:r>
          </a:p>
          <a:p>
            <a:pPr lvl="1" eaLnBrk="1" hangingPunct="1">
              <a:lnSpc>
                <a:spcPct val="90000"/>
              </a:lnSpc>
            </a:pPr>
            <a:r>
              <a:rPr lang="en-US" dirty="0"/>
              <a:t>Risk of over-simplifying</a:t>
            </a:r>
          </a:p>
          <a:p>
            <a:pPr lvl="1" eaLnBrk="1" hangingPunct="1">
              <a:lnSpc>
                <a:spcPct val="90000"/>
              </a:lnSpc>
            </a:pPr>
            <a:r>
              <a:rPr lang="en-US" dirty="0"/>
              <a:t>Type III error – working on the wrong problem</a:t>
            </a:r>
          </a:p>
          <a:p>
            <a:pPr eaLnBrk="1" hangingPunct="1">
              <a:lnSpc>
                <a:spcPct val="90000"/>
              </a:lnSpc>
            </a:pPr>
            <a:r>
              <a:rPr lang="en-US" dirty="0"/>
              <a:t>A tool to study </a:t>
            </a:r>
            <a:r>
              <a:rPr lang="en-US" i="1" dirty="0">
                <a:solidFill>
                  <a:srgbClr val="FF0000"/>
                </a:solidFill>
              </a:rPr>
              <a:t>complex systems</a:t>
            </a:r>
            <a:r>
              <a:rPr lang="en-US" dirty="0">
                <a:solidFill>
                  <a:srgbClr val="FF0000"/>
                </a:solidFill>
              </a:rPr>
              <a:t> </a:t>
            </a:r>
            <a:r>
              <a:rPr lang="en-US" dirty="0"/>
              <a:t>through </a:t>
            </a:r>
            <a:r>
              <a:rPr lang="en-US" i="1" dirty="0">
                <a:solidFill>
                  <a:srgbClr val="FF0000"/>
                </a:solidFill>
              </a:rPr>
              <a:t>complex models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8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4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22620</TotalTime>
  <Words>1897</Words>
  <Application>Microsoft Macintosh PowerPoint</Application>
  <PresentationFormat>On-screen Show (4:3)</PresentationFormat>
  <Paragraphs>325</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Edwardian Script ITC</vt:lpstr>
      <vt:lpstr>Tahoma</vt:lpstr>
      <vt:lpstr>Times New Roman</vt:lpstr>
      <vt:lpstr>Wingdings</vt:lpstr>
      <vt:lpstr>Default Design</vt:lpstr>
      <vt:lpstr>Introduction to Simulation</vt:lpstr>
      <vt:lpstr>Simulation?</vt:lpstr>
      <vt:lpstr>Examples?</vt:lpstr>
      <vt:lpstr>Simulation History</vt:lpstr>
      <vt:lpstr>System</vt:lpstr>
      <vt:lpstr>How to Study Systems</vt:lpstr>
      <vt:lpstr>Models</vt:lpstr>
      <vt:lpstr>Types of Models</vt:lpstr>
      <vt:lpstr>Logical Models</vt:lpstr>
      <vt:lpstr>Computer Simulation</vt:lpstr>
      <vt:lpstr>Popularity of Simulation</vt:lpstr>
      <vt:lpstr>Popularity of Simulation (cont’d.)</vt:lpstr>
      <vt:lpstr>Advantages of Simulation</vt:lpstr>
      <vt:lpstr>Simulation and Computers</vt:lpstr>
      <vt:lpstr>Disadvantages of Simulation</vt:lpstr>
      <vt:lpstr>Different Kinds of Simulation</vt:lpstr>
      <vt:lpstr>The Origins of Simulation: Buffon’s Needle Problem</vt:lpstr>
      <vt:lpstr>Why Is It Important?</vt:lpstr>
      <vt:lpstr>Using Computers to Simulate</vt:lpstr>
      <vt:lpstr>Using Computers to Simulate (cont’d.)</vt:lpstr>
      <vt:lpstr>Where AnyLogic Fits In</vt:lpstr>
      <vt:lpstr>How about AnyLogic?</vt:lpstr>
      <vt:lpstr>When Simulations are Used</vt:lpstr>
      <vt:lpstr>When Simulations are Used (cont’d.)</vt:lpstr>
      <vt:lpstr>When Simulations are Used (cont’d.)</vt:lpstr>
      <vt:lpstr>When Simulations are Used (cont’d.)</vt:lpstr>
    </vt:vector>
  </TitlesOfParts>
  <Company>Simulation with Arena, 4th 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 What is Simulation?</dc:title>
  <dc:creator>Kelton/Sadowski/Swets</dc:creator>
  <cp:lastModifiedBy>Ramshani, Mohammad</cp:lastModifiedBy>
  <cp:revision>266</cp:revision>
  <dcterms:created xsi:type="dcterms:W3CDTF">2001-06-23T20:49:48Z</dcterms:created>
  <dcterms:modified xsi:type="dcterms:W3CDTF">2019-01-15T15:10:55Z</dcterms:modified>
</cp:coreProperties>
</file>